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0"/>
  </p:notesMasterIdLst>
  <p:sldIdLst>
    <p:sldId id="256" r:id="rId3"/>
    <p:sldId id="258" r:id="rId4"/>
    <p:sldId id="259" r:id="rId5"/>
    <p:sldId id="260" r:id="rId6"/>
    <p:sldId id="262" r:id="rId7"/>
    <p:sldId id="264" r:id="rId8"/>
    <p:sldId id="265" r:id="rId9"/>
    <p:sldId id="267" r:id="rId10"/>
    <p:sldId id="268" r:id="rId11"/>
    <p:sldId id="286" r:id="rId12"/>
    <p:sldId id="269" r:id="rId13"/>
    <p:sldId id="270" r:id="rId14"/>
    <p:sldId id="287" r:id="rId15"/>
    <p:sldId id="288" r:id="rId16"/>
    <p:sldId id="272" r:id="rId17"/>
    <p:sldId id="289" r:id="rId18"/>
    <p:sldId id="273" r:id="rId19"/>
    <p:sldId id="275" r:id="rId20"/>
    <p:sldId id="276" r:id="rId21"/>
    <p:sldId id="277" r:id="rId22"/>
    <p:sldId id="279" r:id="rId23"/>
    <p:sldId id="280" r:id="rId24"/>
    <p:sldId id="281" r:id="rId25"/>
    <p:sldId id="282" r:id="rId26"/>
    <p:sldId id="283" r:id="rId27"/>
    <p:sldId id="284" r:id="rId28"/>
    <p:sldId id="285" r:id="rId2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55BE"/>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0573" autoAdjust="0"/>
  </p:normalViewPr>
  <p:slideViewPr>
    <p:cSldViewPr snapToGrid="0" snapToObjects="1">
      <p:cViewPr varScale="1">
        <p:scale>
          <a:sx n="67" d="100"/>
          <a:sy n="67" d="100"/>
        </p:scale>
        <p:origin x="38" y="62"/>
      </p:cViewPr>
      <p:guideLst/>
    </p:cSldViewPr>
  </p:slideViewPr>
  <p:outlineViewPr>
    <p:cViewPr>
      <p:scale>
        <a:sx n="33" d="100"/>
        <a:sy n="33" d="100"/>
      </p:scale>
      <p:origin x="0" y="-1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5876-670D-421A-864E-0E7E9A056B3B}" type="datetimeFigureOut">
              <a:rPr lang="zh-CN" altLang="en-US" smtClean="0"/>
              <a:t>2017/6/4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F2D8B-A121-4468-8F6B-1519C60AF4C3}" type="slidenum">
              <a:rPr lang="zh-CN" altLang="en-US" smtClean="0"/>
              <a:t>‹#›</a:t>
            </a:fld>
            <a:endParaRPr lang="zh-CN" altLang="en-US"/>
          </a:p>
        </p:txBody>
      </p:sp>
    </p:spTree>
    <p:extLst>
      <p:ext uri="{BB962C8B-B14F-4D97-AF65-F5344CB8AC3E}">
        <p14:creationId xmlns:p14="http://schemas.microsoft.com/office/powerpoint/2010/main" val="225642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GAN</a:t>
            </a:r>
            <a:r>
              <a:rPr lang="zh-CN" altLang="en-US" dirty="0"/>
              <a:t>作用</a:t>
            </a:r>
            <a:endParaRPr lang="en-US" altLang="zh-CN" dirty="0"/>
          </a:p>
          <a:p>
            <a:r>
              <a:rPr lang="en-US" altLang="zh-CN" dirty="0"/>
              <a:t>2</a:t>
            </a:r>
            <a:r>
              <a:rPr lang="zh-CN" altLang="en-US" dirty="0"/>
              <a:t>、传统</a:t>
            </a:r>
            <a:r>
              <a:rPr lang="en-US" altLang="zh-CN" dirty="0"/>
              <a:t>GAN</a:t>
            </a:r>
            <a:r>
              <a:rPr lang="zh-CN" altLang="en-US" dirty="0"/>
              <a:t>的不足，</a:t>
            </a:r>
            <a:r>
              <a:rPr lang="en-US" altLang="zh-CN" dirty="0"/>
              <a:t>Wasserstein GAN</a:t>
            </a:r>
            <a:r>
              <a:rPr lang="zh-CN" altLang="en-US" dirty="0"/>
              <a:t>优点、实现方式</a:t>
            </a:r>
            <a:endParaRPr lang="en-US" altLang="zh-CN" dirty="0"/>
          </a:p>
          <a:p>
            <a:r>
              <a:rPr lang="en-US" altLang="zh-CN" dirty="0"/>
              <a:t>3</a:t>
            </a:r>
            <a:r>
              <a:rPr lang="zh-CN" altLang="en-US" dirty="0"/>
              <a:t>、在实验中发现</a:t>
            </a:r>
            <a:r>
              <a:rPr lang="en-US" altLang="zh-CN" dirty="0"/>
              <a:t>Wasserstein GAN</a:t>
            </a:r>
            <a:r>
              <a:rPr lang="zh-CN" altLang="en-US" dirty="0"/>
              <a:t>存在的不足之处，优化方案和效果</a:t>
            </a:r>
            <a:endParaRPr lang="en-US" altLang="zh-CN" dirty="0"/>
          </a:p>
          <a:p>
            <a:r>
              <a:rPr lang="en-US" altLang="zh-CN" dirty="0"/>
              <a:t>4</a:t>
            </a:r>
            <a:r>
              <a:rPr lang="zh-CN" altLang="en-US" dirty="0"/>
              <a:t>、</a:t>
            </a:r>
            <a:r>
              <a:rPr lang="en-US" altLang="zh-CN" dirty="0"/>
              <a:t>mis.teach.ustc.edu.cn</a:t>
            </a:r>
            <a:r>
              <a:rPr lang="zh-CN" altLang="en-US" dirty="0"/>
              <a:t>教务系统验证码生成实验</a:t>
            </a:r>
            <a:endParaRPr lang="en-US" altLang="zh-CN" dirty="0"/>
          </a:p>
          <a:p>
            <a:r>
              <a:rPr lang="en-US" altLang="zh-CN" dirty="0"/>
              <a:t>5</a:t>
            </a:r>
            <a:r>
              <a:rPr lang="zh-CN" altLang="en-US" dirty="0"/>
              <a:t>、</a:t>
            </a:r>
            <a:r>
              <a:rPr lang="en-US" altLang="zh-CN" dirty="0"/>
              <a:t>20</a:t>
            </a:r>
            <a:r>
              <a:rPr lang="zh-CN" altLang="en-US" dirty="0"/>
              <a:t>万</a:t>
            </a:r>
            <a:r>
              <a:rPr lang="en-US" altLang="zh-CN" dirty="0"/>
              <a:t>+</a:t>
            </a:r>
            <a:r>
              <a:rPr lang="zh-CN" altLang="en-US" dirty="0"/>
              <a:t>张人脸的</a:t>
            </a:r>
            <a:r>
              <a:rPr lang="en-US" altLang="zh-CN" dirty="0" err="1"/>
              <a:t>CelebA</a:t>
            </a:r>
            <a:r>
              <a:rPr lang="zh-CN" altLang="en-US" dirty="0"/>
              <a:t>数据集上进行生成实验、</a:t>
            </a:r>
            <a:endParaRPr lang="en-US" altLang="zh-CN" dirty="0"/>
          </a:p>
          <a:p>
            <a:r>
              <a:rPr lang="en-US" altLang="zh-CN" dirty="0"/>
              <a:t>6</a:t>
            </a:r>
            <a:r>
              <a:rPr lang="zh-CN" altLang="en-US" dirty="0"/>
              <a:t>、总结优化方案和效果</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a:t>
            </a:fld>
            <a:endParaRPr lang="zh-CN" altLang="en-US"/>
          </a:p>
        </p:txBody>
      </p:sp>
    </p:spTree>
    <p:extLst>
      <p:ext uri="{BB962C8B-B14F-4D97-AF65-F5344CB8AC3E}">
        <p14:creationId xmlns:p14="http://schemas.microsoft.com/office/powerpoint/2010/main" val="2872292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14</a:t>
            </a:fld>
            <a:endParaRPr lang="zh-CN" altLang="en-US"/>
          </a:p>
        </p:txBody>
      </p:sp>
    </p:spTree>
    <p:extLst>
      <p:ext uri="{BB962C8B-B14F-4D97-AF65-F5344CB8AC3E}">
        <p14:creationId xmlns:p14="http://schemas.microsoft.com/office/powerpoint/2010/main" val="166060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验证码来自学校教务系统</a:t>
            </a:r>
            <a:r>
              <a:rPr lang="en-US" altLang="zh-CN" dirty="0"/>
              <a:t>mis.teach.ustc.edu.cn</a:t>
            </a:r>
            <a:r>
              <a:rPr lang="zh-CN" altLang="en-US" dirty="0"/>
              <a:t>学生登陆时的验证码，现在已经弃用，在旧版的登陆页面的</a:t>
            </a:r>
            <a:r>
              <a:rPr lang="en-US" altLang="zh-CN" dirty="0"/>
              <a:t>html</a:t>
            </a:r>
            <a:r>
              <a:rPr lang="zh-CN" altLang="en-US" dirty="0"/>
              <a:t>中可以得到验证码的地址。</a:t>
            </a:r>
            <a:endParaRPr lang="en-US" altLang="zh-CN" dirty="0"/>
          </a:p>
          <a:p>
            <a:r>
              <a:rPr lang="zh-CN" altLang="en-US" dirty="0"/>
              <a:t>验证码包含四个字符，为</a:t>
            </a:r>
            <a:r>
              <a:rPr lang="en-US" altLang="zh-CN" dirty="0"/>
              <a:t>20</a:t>
            </a:r>
            <a:r>
              <a:rPr lang="zh-CN" altLang="en-US" dirty="0"/>
              <a:t>*</a:t>
            </a:r>
            <a:r>
              <a:rPr lang="en-US" altLang="zh-CN" dirty="0"/>
              <a:t>80</a:t>
            </a:r>
            <a:r>
              <a:rPr lang="zh-CN" altLang="en-US" dirty="0"/>
              <a:t>的三通道真彩图</a:t>
            </a:r>
            <a:endParaRPr lang="en-US" altLang="zh-CN" dirty="0"/>
          </a:p>
          <a:p>
            <a:r>
              <a:rPr lang="zh-CN" altLang="en-US" dirty="0"/>
              <a:t>图像的预处理，四等分成</a:t>
            </a:r>
            <a:r>
              <a:rPr lang="en-US" altLang="zh-CN" dirty="0"/>
              <a:t>20*20</a:t>
            </a:r>
            <a:r>
              <a:rPr lang="zh-CN" altLang="en-US" dirty="0"/>
              <a:t>的</a:t>
            </a:r>
            <a:endParaRPr lang="en-US" altLang="zh-CN" dirty="0"/>
          </a:p>
          <a:p>
            <a:r>
              <a:rPr lang="zh-CN" altLang="en-US" dirty="0"/>
              <a:t>转化为灰度图，做二值化处理，除去一些杂乱的点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验证码一共使用了</a:t>
            </a:r>
            <a:r>
              <a:rPr lang="en-US" altLang="zh-CN" dirty="0"/>
              <a:t>32</a:t>
            </a:r>
            <a:r>
              <a:rPr lang="zh-CN" altLang="en-US" dirty="0"/>
              <a:t>个字符，包括数字</a:t>
            </a:r>
            <a:r>
              <a:rPr lang="en-US" altLang="zh-CN" dirty="0"/>
              <a:t>0-9</a:t>
            </a:r>
            <a:r>
              <a:rPr lang="zh-CN" altLang="en-US" dirty="0"/>
              <a:t>和大写字母</a:t>
            </a:r>
            <a:r>
              <a:rPr lang="en-US" altLang="zh-CN" dirty="0"/>
              <a:t>A-Z</a:t>
            </a:r>
            <a:r>
              <a:rPr lang="zh-CN" altLang="en-US" dirty="0"/>
              <a:t>，除去</a:t>
            </a:r>
            <a:r>
              <a:rPr lang="en-US" altLang="zh-CN" dirty="0"/>
              <a:t>0</a:t>
            </a:r>
            <a:r>
              <a:rPr lang="zh-CN" altLang="en-US" dirty="0"/>
              <a:t>、</a:t>
            </a:r>
            <a:r>
              <a:rPr lang="en-US" altLang="zh-CN" dirty="0"/>
              <a:t>1</a:t>
            </a:r>
            <a:r>
              <a:rPr lang="zh-CN" altLang="en-US" dirty="0"/>
              <a:t>、</a:t>
            </a:r>
            <a:r>
              <a:rPr lang="en-US" altLang="zh-CN" dirty="0"/>
              <a:t>I</a:t>
            </a:r>
            <a:r>
              <a:rPr lang="zh-CN" altLang="en-US" dirty="0"/>
              <a:t>、</a:t>
            </a:r>
            <a:r>
              <a:rPr lang="en-US" altLang="zh-CN" dirty="0"/>
              <a:t>O</a:t>
            </a:r>
            <a:r>
              <a:rPr lang="zh-CN" altLang="en-US" dirty="0"/>
              <a:t>这种极易混淆的。</a:t>
            </a:r>
            <a:endParaRPr lang="en-US" altLang="zh-CN"/>
          </a:p>
          <a:p>
            <a:r>
              <a:rPr lang="zh-CN" altLang="en-US"/>
              <a:t>。</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16</a:t>
            </a:fld>
            <a:endParaRPr lang="zh-CN" altLang="en-US"/>
          </a:p>
        </p:txBody>
      </p:sp>
    </p:spTree>
    <p:extLst>
      <p:ext uri="{BB962C8B-B14F-4D97-AF65-F5344CB8AC3E}">
        <p14:creationId xmlns:p14="http://schemas.microsoft.com/office/powerpoint/2010/main" val="944330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生成对抗网络是一种用对抗训练的方式来进化的生成模型，包含生成器和判别器两个部分。</a:t>
            </a:r>
            <a:endParaRPr lang="en-US" altLang="zh-CN" dirty="0"/>
          </a:p>
          <a:p>
            <a:r>
              <a:rPr lang="en-US" altLang="zh-CN" dirty="0"/>
              <a:t>2014</a:t>
            </a:r>
            <a:r>
              <a:rPr lang="zh-CN" altLang="en-US" dirty="0"/>
              <a:t>年</a:t>
            </a:r>
            <a:r>
              <a:rPr lang="en-US" altLang="zh-CN" dirty="0"/>
              <a:t>6</a:t>
            </a:r>
            <a:r>
              <a:rPr lang="zh-CN" altLang="en-US" dirty="0"/>
              <a:t>月被提出之后，首先被运用在图像领域和自然语言处理领域，在图像超分辨率重建、文本和图像的相互转化、生成看起来“自然”的图像都取得较好的成果。</a:t>
            </a:r>
            <a:endParaRPr lang="en-US" altLang="zh-CN" dirty="0"/>
          </a:p>
          <a:p>
            <a:r>
              <a:rPr lang="zh-CN" altLang="en-US" dirty="0">
                <a:effectLst/>
              </a:rPr>
              <a:t>“它为创建无监督学习模型提供了强有力的算法框架，有望帮助我们为 </a:t>
            </a:r>
            <a:r>
              <a:rPr lang="en-US" altLang="zh-CN" dirty="0">
                <a:effectLst/>
              </a:rPr>
              <a:t>AI </a:t>
            </a:r>
            <a:r>
              <a:rPr lang="zh-CN" altLang="en-US" dirty="0">
                <a:effectLst/>
              </a:rPr>
              <a:t>加入常识（</a:t>
            </a:r>
            <a:r>
              <a:rPr lang="en-US" altLang="zh-CN" dirty="0">
                <a:effectLst/>
              </a:rPr>
              <a:t>common sense</a:t>
            </a:r>
            <a:r>
              <a:rPr lang="zh-CN" altLang="en-US" dirty="0">
                <a:effectLst/>
              </a:rPr>
              <a:t>）。我们认为，沿着这条路走下去，有不小的成功机会能开发出更智慧的 </a:t>
            </a:r>
            <a:r>
              <a:rPr lang="en-US" altLang="zh-CN" dirty="0">
                <a:effectLst/>
              </a:rPr>
              <a:t>AI </a:t>
            </a:r>
            <a:r>
              <a:rPr lang="zh-CN" altLang="en-US" dirty="0">
                <a:effectLst/>
              </a:rPr>
              <a:t>。”</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4</a:t>
            </a:fld>
            <a:endParaRPr lang="zh-CN" altLang="en-US"/>
          </a:p>
        </p:txBody>
      </p:sp>
    </p:spTree>
    <p:extLst>
      <p:ext uri="{BB962C8B-B14F-4D97-AF65-F5344CB8AC3E}">
        <p14:creationId xmlns:p14="http://schemas.microsoft.com/office/powerpoint/2010/main" val="365322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生成器的输入为噪声向量</a:t>
            </a:r>
            <a:r>
              <a:rPr lang="en-US" altLang="zh-CN" dirty="0"/>
              <a:t>z</a:t>
            </a:r>
            <a:r>
              <a:rPr lang="zh-CN" altLang="en-US" dirty="0"/>
              <a:t>，输出为伪造数据</a:t>
            </a:r>
            <a:r>
              <a:rPr lang="en-US" altLang="zh-CN" dirty="0"/>
              <a:t>fake data</a:t>
            </a:r>
            <a:r>
              <a:rPr lang="zh-CN" altLang="en-US" dirty="0"/>
              <a:t>，经过判别器判断之后的结果记为</a:t>
            </a:r>
            <a:r>
              <a:rPr lang="en-US" altLang="zh-CN" dirty="0"/>
              <a:t>fake</a:t>
            </a:r>
            <a:r>
              <a:rPr lang="zh-CN" altLang="en-US" dirty="0"/>
              <a:t>；记真实数据为</a:t>
            </a:r>
            <a:r>
              <a:rPr lang="en-US" altLang="zh-CN" dirty="0"/>
              <a:t>real data</a:t>
            </a:r>
            <a:r>
              <a:rPr lang="zh-CN" altLang="en-US" dirty="0"/>
              <a:t>，经过判别器判断之后的结果记为</a:t>
            </a:r>
            <a:r>
              <a:rPr lang="en-US" altLang="zh-CN" dirty="0"/>
              <a:t>real</a:t>
            </a:r>
            <a:r>
              <a:rPr lang="zh-CN" altLang="en-US" dirty="0"/>
              <a:t>。</a:t>
            </a:r>
          </a:p>
          <a:p>
            <a:r>
              <a:rPr lang="zh-CN" altLang="en-US" dirty="0"/>
              <a:t>通常清空下，将真实数据的标签记为</a:t>
            </a:r>
            <a:r>
              <a:rPr lang="en-US" altLang="zh-CN" dirty="0"/>
              <a:t>1</a:t>
            </a:r>
            <a:r>
              <a:rPr lang="zh-CN" altLang="en-US" dirty="0"/>
              <a:t>，伪造数据的标签记为</a:t>
            </a:r>
            <a:r>
              <a:rPr lang="en-US" altLang="zh-CN" dirty="0"/>
              <a:t>0</a:t>
            </a:r>
            <a:r>
              <a:rPr lang="zh-CN" altLang="en-US" dirty="0"/>
              <a:t>。</a:t>
            </a:r>
            <a:endParaRPr lang="en-US" altLang="zh-CN" dirty="0"/>
          </a:p>
          <a:p>
            <a:r>
              <a:rPr lang="zh-CN" altLang="en-US" dirty="0"/>
              <a:t>训练判别器的时候，保持生成器的参数不变化，输入</a:t>
            </a:r>
            <a:r>
              <a:rPr lang="en-US" altLang="zh-CN" dirty="0"/>
              <a:t>z</a:t>
            </a:r>
            <a:r>
              <a:rPr lang="zh-CN" altLang="en-US" dirty="0"/>
              <a:t>和</a:t>
            </a:r>
            <a:r>
              <a:rPr lang="en-US" altLang="zh-CN" dirty="0"/>
              <a:t>real data</a:t>
            </a:r>
            <a:r>
              <a:rPr lang="zh-CN" altLang="en-US" dirty="0"/>
              <a:t>，得到</a:t>
            </a:r>
            <a:r>
              <a:rPr lang="en-US" altLang="zh-CN" dirty="0"/>
              <a:t>fake</a:t>
            </a:r>
            <a:r>
              <a:rPr lang="zh-CN" altLang="en-US" dirty="0"/>
              <a:t>和</a:t>
            </a:r>
            <a:r>
              <a:rPr lang="en-US" altLang="zh-CN" dirty="0"/>
              <a:t>real</a:t>
            </a:r>
            <a:r>
              <a:rPr lang="zh-CN" altLang="en-US" dirty="0"/>
              <a:t>两组结果，分别计算</a:t>
            </a:r>
            <a:r>
              <a:rPr lang="en-US" altLang="zh-CN" dirty="0"/>
              <a:t>fake</a:t>
            </a:r>
            <a:r>
              <a:rPr lang="zh-CN" altLang="en-US" dirty="0"/>
              <a:t>和</a:t>
            </a:r>
            <a:r>
              <a:rPr lang="en-US" altLang="zh-CN" dirty="0"/>
              <a:t>0</a:t>
            </a:r>
            <a:r>
              <a:rPr lang="zh-CN" altLang="en-US" dirty="0"/>
              <a:t>的交叉熵、</a:t>
            </a:r>
            <a:r>
              <a:rPr lang="en-US" altLang="zh-CN" dirty="0"/>
              <a:t>real</a:t>
            </a:r>
            <a:r>
              <a:rPr lang="zh-CN" altLang="en-US" dirty="0"/>
              <a:t>和</a:t>
            </a:r>
            <a:r>
              <a:rPr lang="en-US" altLang="zh-CN" dirty="0"/>
              <a:t>1</a:t>
            </a:r>
            <a:r>
              <a:rPr lang="zh-CN" altLang="en-US" dirty="0"/>
              <a:t>的交叉熵，两者相加得到判别器的损失函数</a:t>
            </a:r>
            <a:r>
              <a:rPr lang="en-US" altLang="zh-CN" dirty="0" err="1"/>
              <a:t>dis_loss</a:t>
            </a:r>
            <a:r>
              <a:rPr lang="zh-CN" altLang="en-US" dirty="0"/>
              <a:t>。</a:t>
            </a:r>
            <a:endParaRPr lang="en-US" altLang="zh-CN" dirty="0"/>
          </a:p>
          <a:p>
            <a:r>
              <a:rPr lang="zh-CN" altLang="en-US" dirty="0"/>
              <a:t>训练生成器的时候，保持判别器的参数不变化，输入</a:t>
            </a:r>
            <a:r>
              <a:rPr lang="en-US" altLang="zh-CN" dirty="0"/>
              <a:t>z</a:t>
            </a:r>
            <a:r>
              <a:rPr lang="zh-CN" altLang="en-US" dirty="0"/>
              <a:t>，得到</a:t>
            </a:r>
            <a:r>
              <a:rPr lang="en-US" altLang="zh-CN" dirty="0"/>
              <a:t>fake</a:t>
            </a:r>
            <a:r>
              <a:rPr lang="zh-CN" altLang="en-US" dirty="0"/>
              <a:t>，计算</a:t>
            </a:r>
            <a:r>
              <a:rPr lang="en-US" altLang="zh-CN" dirty="0"/>
              <a:t>fake</a:t>
            </a:r>
            <a:r>
              <a:rPr lang="zh-CN" altLang="en-US" dirty="0"/>
              <a:t>和</a:t>
            </a:r>
            <a:r>
              <a:rPr lang="en-US" altLang="zh-CN" dirty="0"/>
              <a:t>1</a:t>
            </a:r>
            <a:r>
              <a:rPr lang="zh-CN" altLang="en-US" dirty="0"/>
              <a:t>的交叉熵，作为生成器的损失函数</a:t>
            </a:r>
            <a:r>
              <a:rPr lang="en-US" altLang="zh-CN" dirty="0" err="1"/>
              <a:t>gen_loss</a:t>
            </a:r>
            <a:r>
              <a:rPr lang="zh-CN" altLang="en-US" dirty="0"/>
              <a:t>。</a:t>
            </a:r>
            <a:endParaRPr lang="en-US" altLang="zh-CN" dirty="0"/>
          </a:p>
          <a:p>
            <a:r>
              <a:rPr lang="zh-CN" altLang="en-US" dirty="0"/>
              <a:t>直观上来讲，一个良好的判别器应当实现对真实数据判断为</a:t>
            </a:r>
            <a:r>
              <a:rPr lang="en-US" altLang="zh-CN" dirty="0"/>
              <a:t>1</a:t>
            </a:r>
            <a:r>
              <a:rPr lang="zh-CN" altLang="en-US" dirty="0"/>
              <a:t>，伪造数据判断为</a:t>
            </a:r>
            <a:r>
              <a:rPr lang="en-US" altLang="zh-CN" dirty="0"/>
              <a:t>0</a:t>
            </a:r>
            <a:r>
              <a:rPr lang="zh-CN" altLang="en-US" dirty="0"/>
              <a:t>；一个良好的生成器应当实现生成的数据接近真实数据，能让判别器误判为</a:t>
            </a:r>
            <a:r>
              <a:rPr lang="en-US" altLang="zh-CN" dirty="0"/>
              <a:t>1</a:t>
            </a:r>
            <a:r>
              <a:rPr lang="zh-CN" altLang="en-US" dirty="0"/>
              <a:t>，这就是对抗的过程。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5</a:t>
            </a:fld>
            <a:endParaRPr lang="zh-CN" altLang="en-US"/>
          </a:p>
        </p:txBody>
      </p:sp>
    </p:spTree>
    <p:extLst>
      <p:ext uri="{BB962C8B-B14F-4D97-AF65-F5344CB8AC3E}">
        <p14:creationId xmlns:p14="http://schemas.microsoft.com/office/powerpoint/2010/main" val="158421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mn-ea"/>
              </a:rPr>
              <a:t>单图像超分辨率：</a:t>
            </a:r>
            <a:r>
              <a:rPr lang="en-US" altLang="zh-CN" sz="1200" dirty="0">
                <a:solidFill>
                  <a:schemeClr val="bg1"/>
                </a:solidFill>
                <a:latin typeface="+mn-ea"/>
              </a:rPr>
              <a:t>SRGAN</a:t>
            </a:r>
            <a:r>
              <a:rPr lang="zh-CN" altLang="en-US" sz="1200" dirty="0">
                <a:solidFill>
                  <a:schemeClr val="bg1"/>
                </a:solidFill>
                <a:latin typeface="+mn-ea"/>
              </a:rPr>
              <a:t>效果优于传统的方法，比如</a:t>
            </a:r>
            <a:r>
              <a:rPr lang="en-US" altLang="zh-CN" sz="1200" dirty="0" err="1">
                <a:solidFill>
                  <a:schemeClr val="bg1"/>
                </a:solidFill>
                <a:latin typeface="+mn-ea"/>
              </a:rPr>
              <a:t>SRResNet</a:t>
            </a:r>
            <a:r>
              <a:rPr lang="zh-CN" altLang="en-US" sz="1200" dirty="0">
                <a:solidFill>
                  <a:schemeClr val="bg1"/>
                </a:solidFill>
                <a:latin typeface="+mn-ea"/>
              </a:rPr>
              <a:t>、</a:t>
            </a:r>
            <a:r>
              <a:rPr lang="en-US" altLang="zh-CN" sz="1200" dirty="0">
                <a:solidFill>
                  <a:schemeClr val="bg1"/>
                </a:solidFill>
                <a:latin typeface="+mn-ea"/>
              </a:rPr>
              <a:t>bicubic</a:t>
            </a:r>
            <a:r>
              <a:rPr lang="zh-CN" altLang="en-US" sz="1200" dirty="0">
                <a:solidFill>
                  <a:schemeClr val="bg1"/>
                </a:solidFill>
                <a:latin typeface="+mn-ea"/>
              </a:rPr>
              <a:t>、</a:t>
            </a:r>
            <a:r>
              <a:rPr lang="en-US" altLang="zh-CN" sz="1200" dirty="0">
                <a:solidFill>
                  <a:schemeClr val="bg1"/>
                </a:solidFill>
                <a:latin typeface="+mn-ea"/>
              </a:rPr>
              <a:t>original</a:t>
            </a:r>
            <a:r>
              <a:rPr lang="zh-CN" altLang="en-US" sz="1200" dirty="0">
                <a:solidFill>
                  <a:schemeClr val="bg1"/>
                </a:solidFill>
                <a:latin typeface="+mn-ea"/>
              </a:rPr>
              <a:t>。</a:t>
            </a:r>
          </a:p>
          <a:p>
            <a:r>
              <a:rPr lang="zh-CN" altLang="en-US" dirty="0"/>
              <a:t>交互式图像生成：</a:t>
            </a:r>
            <a:r>
              <a:rPr lang="en-US" altLang="zh-CN" dirty="0" err="1"/>
              <a:t>iGAN</a:t>
            </a:r>
            <a:r>
              <a:rPr lang="zh-CN" altLang="en-US" dirty="0"/>
              <a:t>，</a:t>
            </a:r>
            <a:r>
              <a:rPr lang="en-US" altLang="zh-CN" dirty="0"/>
              <a:t>【</a:t>
            </a:r>
            <a:r>
              <a:rPr lang="zh-CN" altLang="en-US" dirty="0">
                <a:effectLst/>
              </a:rPr>
              <a:t>将原始图像投影到低维的隐向量空间，将隐向量作为输入，利用 </a:t>
            </a:r>
            <a:r>
              <a:rPr lang="en-US" altLang="zh-CN" dirty="0">
                <a:effectLst/>
              </a:rPr>
              <a:t>GAN </a:t>
            </a:r>
            <a:r>
              <a:rPr lang="zh-CN" altLang="en-US" dirty="0">
                <a:effectLst/>
              </a:rPr>
              <a:t>重构图像，利用画笔工具对重构的图像进行修改（颜色、形状等），将等量的结构、色彩等修改应用到原始图像上。</a:t>
            </a:r>
            <a:r>
              <a:rPr lang="en-US" altLang="zh-CN" dirty="0">
                <a:effectLst/>
              </a:rPr>
              <a:t>】</a:t>
            </a:r>
          </a:p>
          <a:p>
            <a:r>
              <a:rPr lang="zh-CN" altLang="en-US" dirty="0">
                <a:effectLst/>
              </a:rPr>
              <a:t>图像语义分割、视频自动生成</a:t>
            </a:r>
            <a:endParaRPr lang="en-US" altLang="zh-CN" dirty="0">
              <a:effectLst/>
            </a:endParaRPr>
          </a:p>
          <a:p>
            <a:r>
              <a:rPr lang="zh-CN" altLang="en-US" dirty="0">
                <a:effectLst/>
              </a:rPr>
              <a:t>自然语言处理：应用到对话生成</a:t>
            </a:r>
            <a:endParaRPr lang="en-US" altLang="zh-CN" dirty="0">
              <a:effectLst/>
            </a:endParaRPr>
          </a:p>
        </p:txBody>
      </p:sp>
      <p:sp>
        <p:nvSpPr>
          <p:cNvPr id="4" name="灯片编号占位符 3"/>
          <p:cNvSpPr>
            <a:spLocks noGrp="1"/>
          </p:cNvSpPr>
          <p:nvPr>
            <p:ph type="sldNum" sz="quarter" idx="10"/>
          </p:nvPr>
        </p:nvSpPr>
        <p:spPr/>
        <p:txBody>
          <a:bodyPr/>
          <a:lstStyle/>
          <a:p>
            <a:fld id="{131F2D8B-A121-4468-8F6B-1519C60AF4C3}" type="slidenum">
              <a:rPr lang="zh-CN" altLang="en-US" smtClean="0"/>
              <a:t>6</a:t>
            </a:fld>
            <a:endParaRPr lang="zh-CN" altLang="en-US"/>
          </a:p>
        </p:txBody>
      </p:sp>
    </p:spTree>
    <p:extLst>
      <p:ext uri="{BB962C8B-B14F-4D97-AF65-F5344CB8AC3E}">
        <p14:creationId xmlns:p14="http://schemas.microsoft.com/office/powerpoint/2010/main" val="1553296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根据原始</a:t>
            </a:r>
            <a:r>
              <a:rPr lang="en-US" altLang="zh-CN" dirty="0"/>
              <a:t>GAN</a:t>
            </a:r>
            <a:r>
              <a:rPr lang="zh-CN" altLang="en-US" dirty="0"/>
              <a:t>的定义，可以得到最优判别器的形式，在最优判别器下，</a:t>
            </a:r>
            <a:r>
              <a:rPr lang="en-US" altLang="zh-CN" dirty="0" err="1"/>
              <a:t>dis_loss</a:t>
            </a:r>
            <a:r>
              <a:rPr lang="zh-CN" altLang="en-US" dirty="0"/>
              <a:t>等价于最小化真实分布和生成分布之间的</a:t>
            </a:r>
            <a:r>
              <a:rPr lang="en-US" altLang="zh-CN" dirty="0"/>
              <a:t>JS</a:t>
            </a:r>
            <a:r>
              <a:rPr lang="zh-CN" altLang="en-US" dirty="0"/>
              <a:t>散度。本来是想让两个分布尽可能的接近，但是对于两个分布没有重叠或者重叠部分可忽略（一方面，二维平面中随机取两条曲线，它们之间刚好存在重叠线段的概率为</a:t>
            </a:r>
            <a:r>
              <a:rPr lang="en-US" altLang="zh-CN" dirty="0"/>
              <a:t>0</a:t>
            </a:r>
            <a:r>
              <a:rPr lang="zh-CN" altLang="en-US" dirty="0"/>
              <a:t>；另一方面，虽然它们很大可能会存在交叉点，但是相比于两条曲线而言，交叉点比曲线低一个维度，长度（测度）为</a:t>
            </a:r>
            <a:r>
              <a:rPr lang="en-US" altLang="zh-CN" dirty="0"/>
              <a:t>0</a:t>
            </a:r>
            <a:r>
              <a:rPr lang="zh-CN" altLang="en-US" dirty="0"/>
              <a:t>，可忽略），此时</a:t>
            </a:r>
            <a:r>
              <a:rPr lang="en-US" altLang="zh-CN" dirty="0"/>
              <a:t>JS</a:t>
            </a:r>
            <a:r>
              <a:rPr lang="zh-CN" altLang="en-US" dirty="0"/>
              <a:t>散度为常数</a:t>
            </a:r>
            <a:r>
              <a:rPr lang="en-US" altLang="zh-CN" dirty="0"/>
              <a:t>log(2)</a:t>
            </a:r>
            <a:r>
              <a:rPr lang="zh-CN" altLang="en-US" dirty="0"/>
              <a:t>，意味着梯度消失，无法训练。</a:t>
            </a:r>
            <a:endParaRPr lang="en-US" altLang="zh-CN" dirty="0"/>
          </a:p>
          <a:p>
            <a:r>
              <a:rPr lang="en-US" altLang="zh-CN" dirty="0"/>
              <a:t>2.</a:t>
            </a:r>
            <a:r>
              <a:rPr lang="zh-CN" altLang="en-US" dirty="0"/>
              <a:t>传统</a:t>
            </a:r>
            <a:r>
              <a:rPr lang="en-US" altLang="zh-CN" dirty="0"/>
              <a:t>GAN</a:t>
            </a:r>
            <a:r>
              <a:rPr lang="zh-CN" altLang="en-US" dirty="0"/>
              <a:t>中，对判别器的训练使用了真实数据和伪造数据共同训练，但对生成器的训练只使用了伪造数据，意味着最小化</a:t>
            </a:r>
            <a:r>
              <a:rPr lang="en-US" altLang="zh-CN" dirty="0" err="1"/>
              <a:t>dis_loss</a:t>
            </a:r>
            <a:r>
              <a:rPr lang="zh-CN" altLang="en-US" dirty="0"/>
              <a:t>和</a:t>
            </a:r>
            <a:r>
              <a:rPr lang="en-US" altLang="zh-CN" dirty="0" err="1"/>
              <a:t>gen_loss</a:t>
            </a:r>
            <a:r>
              <a:rPr lang="zh-CN" altLang="en-US" dirty="0"/>
              <a:t>等价于即拉近两个分布的距离，又推开两个分布</a:t>
            </a:r>
            <a:r>
              <a:rPr lang="zh-CN" altLang="en-US"/>
              <a:t>的距离，此时梯度是不稳定的。网络会去选择生成一些特征简单的来保证准确性，出现多样性不足的问题。</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8</a:t>
            </a:fld>
            <a:endParaRPr lang="zh-CN" altLang="en-US"/>
          </a:p>
        </p:txBody>
      </p:sp>
    </p:spTree>
    <p:extLst>
      <p:ext uri="{BB962C8B-B14F-4D97-AF65-F5344CB8AC3E}">
        <p14:creationId xmlns:p14="http://schemas.microsoft.com/office/powerpoint/2010/main" val="122726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Wasserstein</a:t>
            </a:r>
            <a:r>
              <a:rPr lang="zh-CN" altLang="en-US" dirty="0"/>
              <a:t>距离，假设</a:t>
            </a:r>
            <a:r>
              <a:rPr lang="en-US" altLang="zh-CN" dirty="0"/>
              <a:t>A</a:t>
            </a:r>
            <a:r>
              <a:rPr lang="zh-CN" altLang="en-US" dirty="0"/>
              <a:t>位置（真实数据分布）有一堆土，要把它挪到</a:t>
            </a:r>
            <a:r>
              <a:rPr lang="en-US" altLang="zh-CN" dirty="0"/>
              <a:t>B</a:t>
            </a:r>
            <a:r>
              <a:rPr lang="zh-CN" altLang="en-US" dirty="0"/>
              <a:t>位置（生成数据分布），</a:t>
            </a:r>
            <a:r>
              <a:rPr lang="en-US" altLang="zh-CN" dirty="0"/>
              <a:t>Wasserstein</a:t>
            </a:r>
            <a:r>
              <a:rPr lang="zh-CN" altLang="en-US" dirty="0"/>
              <a:t>距离是在最优路径规划下的最小消耗。</a:t>
            </a:r>
            <a:endParaRPr lang="en-US" altLang="zh-CN" dirty="0"/>
          </a:p>
          <a:p>
            <a:r>
              <a:rPr lang="en-US" altLang="zh-CN" dirty="0"/>
              <a:t>Wasserstein</a:t>
            </a:r>
            <a:r>
              <a:rPr lang="zh-CN" altLang="en-US" dirty="0"/>
              <a:t>距离相比</a:t>
            </a:r>
            <a:r>
              <a:rPr lang="en-US" altLang="zh-CN" dirty="0"/>
              <a:t>KL</a:t>
            </a:r>
            <a:r>
              <a:rPr lang="zh-CN" altLang="en-US" dirty="0"/>
              <a:t>散度、</a:t>
            </a:r>
            <a:r>
              <a:rPr lang="en-US" altLang="zh-CN" dirty="0"/>
              <a:t>JS</a:t>
            </a:r>
            <a:r>
              <a:rPr lang="zh-CN" altLang="en-US" dirty="0"/>
              <a:t>散度的优越性在于，即便两个分布没有重叠，</a:t>
            </a:r>
            <a:r>
              <a:rPr lang="en-US" altLang="zh-CN" dirty="0"/>
              <a:t>Wasserstein</a:t>
            </a:r>
            <a:r>
              <a:rPr lang="zh-CN" altLang="en-US" dirty="0"/>
              <a:t>距离仍然能够反映它们的远近。</a:t>
            </a:r>
            <a:r>
              <a:rPr lang="en-US" altLang="zh-CN" dirty="0"/>
              <a:t>Wasserstein</a:t>
            </a:r>
            <a:r>
              <a:rPr lang="zh-CN" altLang="en-US" dirty="0"/>
              <a:t>距离却是平滑的，可以提供有意义的梯度。</a:t>
            </a:r>
            <a:endParaRPr lang="en-US" altLang="zh-CN" dirty="0"/>
          </a:p>
          <a:p>
            <a:r>
              <a:rPr lang="zh-CN" altLang="en-US" dirty="0"/>
              <a:t>解决</a:t>
            </a:r>
            <a:r>
              <a:rPr lang="en-US" altLang="zh-CN" dirty="0"/>
              <a:t>GAN</a:t>
            </a:r>
            <a:r>
              <a:rPr lang="zh-CN" altLang="en-US" dirty="0"/>
              <a:t>训练不稳定的问题，不再需要小心平衡生成器和判别器的训练程度。</a:t>
            </a:r>
            <a:endParaRPr lang="en-US" altLang="zh-CN" dirty="0"/>
          </a:p>
          <a:p>
            <a:r>
              <a:rPr lang="zh-CN" altLang="en-US" dirty="0"/>
              <a:t>训练过程中终于有一个像交叉熵、准确率这样的数值来指示训练的进程，这个数值越小代表</a:t>
            </a:r>
            <a:r>
              <a:rPr lang="en-US" altLang="zh-CN" dirty="0"/>
              <a:t>GAN</a:t>
            </a:r>
            <a:r>
              <a:rPr lang="zh-CN" altLang="en-US" dirty="0"/>
              <a:t>训练得越好，代表生成器产生的图像质量越高。</a:t>
            </a:r>
            <a:endParaRPr lang="en-US" altLang="zh-CN" dirty="0"/>
          </a:p>
          <a:p>
            <a:r>
              <a:rPr lang="zh-CN" altLang="en-US" dirty="0"/>
              <a:t>不需要精心设计的网络架构，最简单的多层全连接网络就可以做到</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9</a:t>
            </a:fld>
            <a:endParaRPr lang="zh-CN" altLang="en-US"/>
          </a:p>
        </p:txBody>
      </p:sp>
    </p:spTree>
    <p:extLst>
      <p:ext uri="{BB962C8B-B14F-4D97-AF65-F5344CB8AC3E}">
        <p14:creationId xmlns:p14="http://schemas.microsoft.com/office/powerpoint/2010/main" val="2453286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10</a:t>
            </a:fld>
            <a:endParaRPr lang="zh-CN" altLang="en-US"/>
          </a:p>
        </p:txBody>
      </p:sp>
    </p:spTree>
    <p:extLst>
      <p:ext uri="{BB962C8B-B14F-4D97-AF65-F5344CB8AC3E}">
        <p14:creationId xmlns:p14="http://schemas.microsoft.com/office/powerpoint/2010/main" val="307128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在实验中发现</a:t>
            </a:r>
            <a:r>
              <a:rPr lang="en-US" altLang="zh-CN" dirty="0"/>
              <a:t>Wasserstein GAN</a:t>
            </a:r>
            <a:r>
              <a:rPr lang="zh-CN" altLang="en-US" dirty="0"/>
              <a:t>仍然存在一些问题</a:t>
            </a:r>
            <a:endParaRPr lang="en-US" altLang="zh-CN" dirty="0"/>
          </a:p>
          <a:p>
            <a:r>
              <a:rPr lang="zh-CN" altLang="en-US" dirty="0"/>
              <a:t>首先是训练速度慢，在对现有的</a:t>
            </a:r>
            <a:r>
              <a:rPr lang="en-US" altLang="zh-CN" dirty="0"/>
              <a:t>GAN</a:t>
            </a:r>
            <a:r>
              <a:rPr lang="zh-CN" altLang="en-US" dirty="0"/>
              <a:t>网络施加了</a:t>
            </a:r>
            <a:r>
              <a:rPr lang="en-US" altLang="zh-CN" dirty="0"/>
              <a:t>Wasserstein GAN</a:t>
            </a:r>
            <a:r>
              <a:rPr lang="zh-CN" altLang="en-US" dirty="0"/>
              <a:t>的优化方法后，训练的速度大大降低，为了限制判别器的参数在一个范围内，对参数进行了切片操作，影响了收敛的速度；</a:t>
            </a:r>
            <a:endParaRPr lang="en-US" altLang="zh-CN" dirty="0"/>
          </a:p>
          <a:p>
            <a:r>
              <a:rPr lang="zh-CN" altLang="en-US" dirty="0"/>
              <a:t>并且，最终生成的效果和原来的</a:t>
            </a:r>
            <a:r>
              <a:rPr lang="en-US" altLang="zh-CN" dirty="0"/>
              <a:t>GAN</a:t>
            </a:r>
            <a:r>
              <a:rPr lang="zh-CN" altLang="en-US" dirty="0"/>
              <a:t>效果相差无几，切片会导致判别器的权重向两端集中，网络近乎为一个简单的二值网络，神经网络的有点之一</a:t>
            </a:r>
            <a:r>
              <a:rPr lang="en-US" altLang="zh-CN" dirty="0"/>
              <a:t>——</a:t>
            </a:r>
            <a:r>
              <a:rPr lang="zh-CN" altLang="en-US" dirty="0"/>
              <a:t>泛化能力</a:t>
            </a:r>
            <a:r>
              <a:rPr lang="en-US" altLang="zh-CN" dirty="0"/>
              <a:t>——</a:t>
            </a:r>
            <a:r>
              <a:rPr lang="zh-CN" altLang="en-US" dirty="0"/>
              <a:t>没有得到发挥；</a:t>
            </a:r>
            <a:endParaRPr lang="en-US" altLang="zh-CN" dirty="0"/>
          </a:p>
          <a:p>
            <a:r>
              <a:rPr lang="zh-CN" altLang="en-US" dirty="0"/>
              <a:t>此外，简单的全连接网络虽然能够训练，但仍然会有多样性不足的问题，网络结构简单的情况下，网络提供的参数较少，噪声向量经过生成器生成之后的可能性也就较少；</a:t>
            </a:r>
            <a:endParaRPr lang="en-US" altLang="zh-CN" dirty="0"/>
          </a:p>
          <a:p>
            <a:r>
              <a:rPr lang="zh-CN" altLang="en-US" dirty="0"/>
              <a:t>切片操作的范围如何设置，是一件需要慢慢调参的过程，范围设置的小，判别器的反向传播过程梯度会逐层的指数递减，很快的消失，范围设置的大，梯度会指数增加，随着网络的深度增加，参数的设置也会变得越来越困难；</a:t>
            </a:r>
            <a:endParaRPr lang="en-US" altLang="zh-CN" dirty="0"/>
          </a:p>
          <a:p>
            <a:r>
              <a:rPr lang="zh-CN" altLang="en-US" dirty="0"/>
              <a:t>全连接网络空间开销巨大，偏置项的数目远小于权重的数目，在不考虑偏置项的情况下，假设一张</a:t>
            </a:r>
            <a:r>
              <a:rPr lang="en-US" altLang="zh-CN" dirty="0"/>
              <a:t>256</a:t>
            </a:r>
            <a:r>
              <a:rPr lang="zh-CN" altLang="en-US" dirty="0"/>
              <a:t>*</a:t>
            </a:r>
            <a:r>
              <a:rPr lang="en-US" altLang="zh-CN" dirty="0"/>
              <a:t>256</a:t>
            </a:r>
            <a:r>
              <a:rPr lang="zh-CN" altLang="en-US" dirty="0"/>
              <a:t>的图片，上一层全连接神经元的个数是</a:t>
            </a:r>
            <a:r>
              <a:rPr lang="en-US" altLang="zh-CN" dirty="0"/>
              <a:t>16384</a:t>
            </a:r>
            <a:r>
              <a:rPr lang="zh-CN" altLang="en-US" dirty="0"/>
              <a:t>，也就是</a:t>
            </a:r>
            <a:r>
              <a:rPr lang="en-US" altLang="zh-CN" dirty="0"/>
              <a:t>128</a:t>
            </a:r>
            <a:r>
              <a:rPr lang="zh-CN" altLang="en-US" dirty="0"/>
              <a:t>*</a:t>
            </a:r>
            <a:r>
              <a:rPr lang="en-US" altLang="zh-CN" dirty="0"/>
              <a:t>128</a:t>
            </a:r>
            <a:r>
              <a:rPr lang="zh-CN" altLang="en-US" dirty="0"/>
              <a:t>，那么全连接的参数足足有</a:t>
            </a:r>
            <a:r>
              <a:rPr lang="en-US" altLang="zh-CN" dirty="0"/>
              <a:t>10</a:t>
            </a:r>
            <a:r>
              <a:rPr lang="zh-CN" altLang="en-US" dirty="0"/>
              <a:t>万多（</a:t>
            </a:r>
            <a:r>
              <a:rPr lang="en-US" altLang="zh-CN" dirty="0"/>
              <a:t>10,7374,1824</a:t>
            </a:r>
            <a:r>
              <a:rPr lang="zh-CN" altLang="en-US" dirty="0"/>
              <a:t>）。使用</a:t>
            </a:r>
            <a:r>
              <a:rPr lang="en-US" altLang="zh-CN" dirty="0"/>
              <a:t>5</a:t>
            </a:r>
            <a:r>
              <a:rPr lang="zh-CN" altLang="en-US" dirty="0"/>
              <a:t>*</a:t>
            </a:r>
            <a:r>
              <a:rPr lang="en-US" altLang="zh-CN" dirty="0"/>
              <a:t>5</a:t>
            </a:r>
            <a:r>
              <a:rPr lang="zh-CN" altLang="en-US" dirty="0"/>
              <a:t>的卷积只需要</a:t>
            </a:r>
            <a:r>
              <a:rPr lang="en-US" altLang="zh-CN" dirty="0"/>
              <a:t>25</a:t>
            </a:r>
            <a:r>
              <a:rPr lang="zh-CN" altLang="en-US" dirty="0"/>
              <a:t>个参数，即使使用</a:t>
            </a:r>
            <a:r>
              <a:rPr lang="en-US" altLang="zh-CN" dirty="0"/>
              <a:t>100</a:t>
            </a:r>
            <a:r>
              <a:rPr lang="zh-CN" altLang="en-US" dirty="0"/>
              <a:t>个卷积核，也只是</a:t>
            </a:r>
            <a:r>
              <a:rPr lang="en-US" altLang="zh-CN" dirty="0"/>
              <a:t>2500</a:t>
            </a:r>
            <a:r>
              <a:rPr lang="zh-CN" altLang="en-US" dirty="0"/>
              <a:t>个参数，是原来的</a:t>
            </a:r>
            <a:r>
              <a:rPr lang="en-US" altLang="zh-CN" dirty="0"/>
              <a:t>1/40</a:t>
            </a:r>
            <a:r>
              <a:rPr lang="zh-CN" altLang="en-US" dirty="0"/>
              <a:t>万。</a:t>
            </a:r>
            <a:endParaRPr lang="en-US" altLang="zh-CN" dirty="0"/>
          </a:p>
          <a:p>
            <a:r>
              <a:rPr lang="zh-CN" altLang="en-US" dirty="0"/>
              <a:t>此外还发现全连接的</a:t>
            </a:r>
            <a:r>
              <a:rPr lang="en-US" altLang="zh-CN" dirty="0"/>
              <a:t>Wasserstein GAN</a:t>
            </a:r>
            <a:r>
              <a:rPr lang="zh-CN" altLang="en-US" dirty="0"/>
              <a:t>生成的图像有较多的噪点，因为全连接运算是矩阵相乘的运算，稍微一个参数的过大或者过小，都会对结果产生较为明显的影响。</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12</a:t>
            </a:fld>
            <a:endParaRPr lang="zh-CN" altLang="en-US"/>
          </a:p>
        </p:txBody>
      </p:sp>
    </p:spTree>
    <p:extLst>
      <p:ext uri="{BB962C8B-B14F-4D97-AF65-F5344CB8AC3E}">
        <p14:creationId xmlns:p14="http://schemas.microsoft.com/office/powerpoint/2010/main" val="427928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受限于实验限制，首先要解决的是空间占用的问题，卷积神经网络的一大优势为空间开销小，因此在生成器中，我加入了反卷积替代全连接去扩充数据，（反卷积是卷积的反向传播过程，）在判别器中，使用卷积来提取特征，因为卷积的另一大优势是“关注局部”，我们在看东西的时候，一小块区域就是一个特征，这个特征与距离它较远的区域关系不密切，比如在看到眼睛的时候，不会去关心手的动作。通常在设计网络时，会先去设计一个能够较好的提取图像特征的网络，然后再去把网络反过来，作为生成网络。直观的来看，一个能良好识别的网络必然能良好的捕捉图像特征，反过来生成的数据也会接近真实的特征。</a:t>
            </a:r>
            <a:endParaRPr lang="en-US" altLang="zh-CN" dirty="0"/>
          </a:p>
          <a:p>
            <a:r>
              <a:rPr lang="zh-CN" altLang="en-US" dirty="0"/>
              <a:t>其次，图像的数值为</a:t>
            </a:r>
            <a:r>
              <a:rPr lang="en-US" altLang="zh-CN" dirty="0"/>
              <a:t>[0,1]</a:t>
            </a:r>
            <a:r>
              <a:rPr lang="zh-CN" altLang="en-US" dirty="0"/>
              <a:t>之间，那么生成器最后一层使用</a:t>
            </a:r>
            <a:r>
              <a:rPr lang="en-US" altLang="zh-CN" dirty="0"/>
              <a:t>sigmoid</a:t>
            </a:r>
            <a:r>
              <a:rPr lang="zh-CN" altLang="en-US" dirty="0"/>
              <a:t>进行激活，即可得到</a:t>
            </a:r>
            <a:r>
              <a:rPr lang="en-US" altLang="zh-CN" dirty="0"/>
              <a:t>[0,1]</a:t>
            </a:r>
            <a:r>
              <a:rPr lang="zh-CN" altLang="en-US" dirty="0"/>
              <a:t>之间的数据。</a:t>
            </a:r>
            <a:endParaRPr lang="en-US" altLang="zh-CN" dirty="0"/>
          </a:p>
          <a:p>
            <a:r>
              <a:rPr lang="zh-CN" altLang="en-US" dirty="0"/>
              <a:t>原来的</a:t>
            </a:r>
            <a:r>
              <a:rPr lang="en-US" altLang="zh-CN" dirty="0"/>
              <a:t>Wasserstein GAN</a:t>
            </a:r>
            <a:r>
              <a:rPr lang="zh-CN" altLang="en-US" dirty="0"/>
              <a:t>做的切片不太合理，我的改进方案为：对于判别器，只对全连接层的权重做</a:t>
            </a:r>
            <a:r>
              <a:rPr lang="en-US" altLang="zh-CN" dirty="0"/>
              <a:t>clip</a:t>
            </a:r>
            <a:r>
              <a:rPr lang="zh-CN" altLang="en-US" dirty="0"/>
              <a:t>，卷积和偏置项不做</a:t>
            </a:r>
            <a:r>
              <a:rPr lang="en-US" altLang="zh-CN" dirty="0"/>
              <a:t>clip</a:t>
            </a:r>
            <a:r>
              <a:rPr lang="zh-CN" altLang="en-US" dirty="0"/>
              <a:t>，以此减少</a:t>
            </a:r>
            <a:r>
              <a:rPr lang="en-US" altLang="zh-CN" dirty="0"/>
              <a:t>clip</a:t>
            </a:r>
            <a:r>
              <a:rPr lang="zh-CN" altLang="en-US" dirty="0"/>
              <a:t>带来的影响，对于生成器，对数据扩充的网络层的权重，即全连接层和反卷积层的权重进行</a:t>
            </a:r>
            <a:r>
              <a:rPr lang="en-US" altLang="zh-CN" dirty="0"/>
              <a:t>clip</a:t>
            </a:r>
            <a:r>
              <a:rPr lang="zh-CN" altLang="en-US" dirty="0"/>
              <a:t>，以此限制生成器生成的数据范围，使判别器网络的泛化能力不至于损失太多。</a:t>
            </a:r>
            <a:endParaRPr lang="en-US" altLang="zh-CN" dirty="0"/>
          </a:p>
          <a:p>
            <a:r>
              <a:rPr lang="zh-CN" altLang="en-US" dirty="0"/>
              <a:t>原来的</a:t>
            </a:r>
            <a:r>
              <a:rPr lang="en-US" altLang="zh-CN" dirty="0"/>
              <a:t>Wasserstein GAN</a:t>
            </a:r>
            <a:r>
              <a:rPr lang="zh-CN" altLang="en-US" dirty="0"/>
              <a:t>，是训练多次判别器，再训练一次生成器，目的是使数据分布趋近</a:t>
            </a:r>
            <a:r>
              <a:rPr lang="en-US" altLang="zh-CN" dirty="0"/>
              <a:t>Wasserstein</a:t>
            </a:r>
            <a:r>
              <a:rPr lang="zh-CN" altLang="en-US" dirty="0"/>
              <a:t>距离，增加生成器的</a:t>
            </a:r>
            <a:r>
              <a:rPr lang="en-US" altLang="zh-CN" dirty="0"/>
              <a:t>clip</a:t>
            </a:r>
            <a:r>
              <a:rPr lang="zh-CN" altLang="en-US" dirty="0"/>
              <a:t>之后，就不足以这样做了，可以更多的训练生成器，提升训练的速度。</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13</a:t>
            </a:fld>
            <a:endParaRPr lang="zh-CN" altLang="en-US"/>
          </a:p>
        </p:txBody>
      </p:sp>
    </p:spTree>
    <p:extLst>
      <p:ext uri="{BB962C8B-B14F-4D97-AF65-F5344CB8AC3E}">
        <p14:creationId xmlns:p14="http://schemas.microsoft.com/office/powerpoint/2010/main" val="335044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文本占位符 6"/>
          <p:cNvSpPr>
            <a:spLocks noGrp="1"/>
          </p:cNvSpPr>
          <p:nvPr>
            <p:ph type="body" sz="quarter" idx="13"/>
          </p:nvPr>
        </p:nvSpPr>
        <p:spPr>
          <a:xfrm>
            <a:off x="2915215" y="2128078"/>
            <a:ext cx="8084655"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2" y="-4768555"/>
            <a:ext cx="9526783" cy="8018067"/>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6"/>
          <p:cNvSpPr>
            <a:spLocks noGrp="1"/>
          </p:cNvSpPr>
          <p:nvPr>
            <p:ph type="body" sz="quarter" idx="14"/>
          </p:nvPr>
        </p:nvSpPr>
        <p:spPr>
          <a:xfrm>
            <a:off x="2915215" y="3169838"/>
            <a:ext cx="8084655"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8" y="5313871"/>
            <a:ext cx="9526783" cy="8018067"/>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4" name="文本占位符 6"/>
          <p:cNvSpPr>
            <a:spLocks noGrp="1"/>
          </p:cNvSpPr>
          <p:nvPr>
            <p:ph type="body" sz="quarter" idx="15"/>
          </p:nvPr>
        </p:nvSpPr>
        <p:spPr>
          <a:xfrm>
            <a:off x="2915215" y="4033470"/>
            <a:ext cx="8084655" cy="588643"/>
          </a:xfrm>
          <a:prstGeom prst="rect">
            <a:avLst/>
          </a:prstGeom>
        </p:spPr>
        <p:txBody>
          <a:bodyPr anchor="t"/>
          <a:lstStyle>
            <a:lvl1pPr marL="285744" indent="-285744"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6" name="组 5"/>
          <p:cNvGrpSpPr/>
          <p:nvPr userDrawn="1"/>
        </p:nvGrpSpPr>
        <p:grpSpPr>
          <a:xfrm rot="17100000" flipH="1">
            <a:off x="1415669" y="-1088260"/>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9" y="16937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9" y="3093408"/>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0" y="449301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3"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4" y="759873"/>
            <a:ext cx="646331" cy="369332"/>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marL="0" marR="0" lvl="0" indent="0" defTabSz="914377"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marL="0" marR="0" lvl="0" indent="0" algn="ctr" defTabSz="609570"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53768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58045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1" y="362322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5"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1" y="466599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5"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2031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1121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302105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930013"/>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4" y="483896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5"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7793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168835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259731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50626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4" y="44179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5"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4" y="53269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5"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image" Target="../media/image1.tiff"/><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image" Target="../media/image1.tiff"/><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image" Target="../media/image1.tiff"/><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office.msn.com.cn/"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office.msn.com.cn/" TargetMode="Externa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office.msn.com.cn/" TargetMode="Externa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office.msn.com.cn/" TargetMode="Externa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毕业设计答辩</a:t>
            </a:r>
          </a:p>
        </p:txBody>
      </p:sp>
      <p:sp>
        <p:nvSpPr>
          <p:cNvPr id="3" name="文本占位符 2"/>
          <p:cNvSpPr>
            <a:spLocks noGrp="1"/>
          </p:cNvSpPr>
          <p:nvPr>
            <p:ph type="body" sz="quarter" idx="14"/>
          </p:nvPr>
        </p:nvSpPr>
        <p:spPr>
          <a:xfrm>
            <a:off x="2915215" y="3169838"/>
            <a:ext cx="8084655" cy="828230"/>
          </a:xfrm>
        </p:spPr>
        <p:txBody>
          <a:bodyPr/>
          <a:lstStyle/>
          <a:p>
            <a:r>
              <a:rPr kumimoji="1" lang="zh-CN" altLang="en-US" dirty="0"/>
              <a:t>深度卷积生成对抗网络优化</a:t>
            </a:r>
            <a:endParaRPr kumimoji="1" lang="en-US" altLang="zh-CN" dirty="0"/>
          </a:p>
          <a:p>
            <a:pPr>
              <a:lnSpc>
                <a:spcPts val="1200"/>
              </a:lnSpc>
            </a:pPr>
            <a:r>
              <a:rPr kumimoji="1" lang="en-US" altLang="zh-CN" sz="1600" dirty="0"/>
              <a:t>The Optimization of Deep Convolutional Generative Adversarial Networks</a:t>
            </a:r>
            <a:endParaRPr kumimoji="1" lang="zh-CN" altLang="en-US" sz="1600" dirty="0"/>
          </a:p>
        </p:txBody>
      </p:sp>
      <p:sp>
        <p:nvSpPr>
          <p:cNvPr id="4" name="文本占位符 3"/>
          <p:cNvSpPr>
            <a:spLocks noGrp="1"/>
          </p:cNvSpPr>
          <p:nvPr>
            <p:ph type="body" sz="quarter" idx="15"/>
          </p:nvPr>
        </p:nvSpPr>
        <p:spPr>
          <a:xfrm>
            <a:off x="2915214" y="3998068"/>
            <a:ext cx="8084655" cy="1386027"/>
          </a:xfrm>
        </p:spPr>
        <p:txBody>
          <a:bodyPr/>
          <a:lstStyle/>
          <a:p>
            <a:r>
              <a:rPr kumimoji="1" lang="zh-CN" altLang="en-US" dirty="0"/>
              <a:t>答辩人：王悦</a:t>
            </a:r>
            <a:endParaRPr kumimoji="1" lang="en-US" altLang="zh-CN" dirty="0"/>
          </a:p>
          <a:p>
            <a:r>
              <a:rPr kumimoji="1" lang="zh-CN" altLang="en-US" dirty="0"/>
              <a:t>学号：</a:t>
            </a:r>
            <a:r>
              <a:rPr kumimoji="1" lang="en-US" altLang="zh-CN" dirty="0"/>
              <a:t>PB13011058</a:t>
            </a:r>
            <a:endParaRPr kumimoji="1" lang="zh-CN" altLang="en-US" dirty="0"/>
          </a:p>
          <a:p>
            <a:r>
              <a:rPr kumimoji="1" lang="zh-CN" altLang="en-US" dirty="0"/>
              <a:t>指导老师：张信明 教授</a:t>
            </a:r>
          </a:p>
          <a:p>
            <a:r>
              <a:rPr kumimoji="1" lang="zh-CN" altLang="en-US" dirty="0"/>
              <a:t>院系：</a:t>
            </a:r>
            <a:r>
              <a:rPr kumimoji="1" lang="zh-CN" altLang="en-US" sz="1400" dirty="0"/>
              <a:t>计算机科学与技术</a:t>
            </a:r>
            <a:r>
              <a:rPr kumimoji="1" lang="zh-CN" altLang="en-US" dirty="0"/>
              <a:t>学院</a:t>
            </a:r>
            <a:endParaRPr kumimoji="1" lang="zh-CN" altLang="en-US" sz="1400" dirty="0"/>
          </a:p>
        </p:txBody>
      </p:sp>
      <p:grpSp>
        <p:nvGrpSpPr>
          <p:cNvPr id="12" name="组合 11"/>
          <p:cNvGrpSpPr/>
          <p:nvPr/>
        </p:nvGrpSpPr>
        <p:grpSpPr>
          <a:xfrm>
            <a:off x="9753635" y="79478"/>
            <a:ext cx="2316884" cy="376764"/>
            <a:chOff x="2354095" y="70708"/>
            <a:chExt cx="9142492" cy="1486722"/>
          </a:xfrm>
        </p:grpSpPr>
        <p:pic>
          <p:nvPicPr>
            <p:cNvPr id="8" name="图片 7"/>
            <p:cNvPicPr>
              <a:picLocks noChangeAspect="1"/>
            </p:cNvPicPr>
            <p:nvPr/>
          </p:nvPicPr>
          <p:blipFill>
            <a:blip r:embed="rId2"/>
            <a:stretch>
              <a:fillRect/>
            </a:stretch>
          </p:blipFill>
          <p:spPr>
            <a:xfrm>
              <a:off x="3840816" y="304799"/>
              <a:ext cx="7655771" cy="1018541"/>
            </a:xfrm>
            <a:prstGeom prst="rect">
              <a:avLst/>
            </a:prstGeom>
          </p:spPr>
        </p:pic>
        <p:pic>
          <p:nvPicPr>
            <p:cNvPr id="11" name="图片 10"/>
            <p:cNvPicPr>
              <a:picLocks noChangeAspect="1"/>
            </p:cNvPicPr>
            <p:nvPr/>
          </p:nvPicPr>
          <p:blipFill>
            <a:blip r:embed="rId3"/>
            <a:stretch>
              <a:fillRect/>
            </a:stretch>
          </p:blipFill>
          <p:spPr>
            <a:xfrm>
              <a:off x="2354095" y="70708"/>
              <a:ext cx="1486722" cy="1486722"/>
            </a:xfrm>
            <a:prstGeom prst="rect">
              <a:avLst/>
            </a:prstGeom>
          </p:spPr>
        </p:pic>
      </p:gr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Wasserstein GAN</a:t>
            </a:r>
            <a:r>
              <a:rPr lang="zh-CN" altLang="en-US" dirty="0"/>
              <a:t>实现方式</a:t>
            </a:r>
          </a:p>
        </p:txBody>
      </p:sp>
      <p:grpSp>
        <p:nvGrpSpPr>
          <p:cNvPr id="4" name="组合 3"/>
          <p:cNvGrpSpPr/>
          <p:nvPr/>
        </p:nvGrpSpPr>
        <p:grpSpPr>
          <a:xfrm>
            <a:off x="999702" y="1504762"/>
            <a:ext cx="826145" cy="892552"/>
            <a:chOff x="7000452" y="1759156"/>
            <a:chExt cx="826145" cy="892552"/>
          </a:xfrm>
        </p:grpSpPr>
        <p:sp>
          <p:nvSpPr>
            <p:cNvPr id="5" name="矩形 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7" name="矩形 6"/>
          <p:cNvSpPr/>
          <p:nvPr/>
        </p:nvSpPr>
        <p:spPr>
          <a:xfrm>
            <a:off x="2203644" y="1554308"/>
            <a:ext cx="6319870" cy="453457"/>
          </a:xfrm>
          <a:prstGeom prst="rect">
            <a:avLst/>
          </a:prstGeom>
        </p:spPr>
        <p:txBody>
          <a:bodyPr wrap="square">
            <a:spAutoFit/>
          </a:bodyPr>
          <a:lstStyle/>
          <a:p>
            <a:pPr lvl="0">
              <a:lnSpc>
                <a:spcPct val="130000"/>
              </a:lnSpc>
            </a:pPr>
            <a:r>
              <a:rPr lang="zh-CN" altLang="en-US" sz="2000" b="1" dirty="0">
                <a:solidFill>
                  <a:srgbClr val="4355BE"/>
                </a:solidFill>
              </a:rPr>
              <a:t>判别器最后一层去掉</a:t>
            </a:r>
            <a:r>
              <a:rPr lang="en-US" altLang="zh-CN" sz="2000" b="1" dirty="0">
                <a:solidFill>
                  <a:srgbClr val="4355BE"/>
                </a:solidFill>
              </a:rPr>
              <a:t>sigmoid</a:t>
            </a:r>
            <a:endParaRPr lang="en-US" altLang="zh-CN" sz="2000" b="1" dirty="0">
              <a:solidFill>
                <a:schemeClr val="accent2">
                  <a:lumMod val="75000"/>
                </a:schemeClr>
              </a:solidFill>
            </a:endParaRPr>
          </a:p>
        </p:txBody>
      </p:sp>
      <p:grpSp>
        <p:nvGrpSpPr>
          <p:cNvPr id="20" name="组合 19"/>
          <p:cNvGrpSpPr/>
          <p:nvPr/>
        </p:nvGrpSpPr>
        <p:grpSpPr>
          <a:xfrm>
            <a:off x="965412" y="2724140"/>
            <a:ext cx="826145" cy="814582"/>
            <a:chOff x="7000452" y="1759156"/>
            <a:chExt cx="826145" cy="814582"/>
          </a:xfrm>
        </p:grpSpPr>
        <p:sp>
          <p:nvSpPr>
            <p:cNvPr id="21" name="矩形 20"/>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23" name="矩形 22"/>
          <p:cNvSpPr/>
          <p:nvPr/>
        </p:nvSpPr>
        <p:spPr>
          <a:xfrm>
            <a:off x="2169354" y="2766043"/>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生成器和判别器的损失函数不取</a:t>
            </a:r>
            <a:r>
              <a:rPr lang="en-US" altLang="zh-CN" sz="2000" b="1" dirty="0">
                <a:solidFill>
                  <a:schemeClr val="accent2">
                    <a:lumMod val="75000"/>
                  </a:schemeClr>
                </a:solidFill>
              </a:rPr>
              <a:t>log</a:t>
            </a:r>
          </a:p>
        </p:txBody>
      </p:sp>
      <p:grpSp>
        <p:nvGrpSpPr>
          <p:cNvPr id="24" name="组合 23"/>
          <p:cNvGrpSpPr/>
          <p:nvPr/>
        </p:nvGrpSpPr>
        <p:grpSpPr>
          <a:xfrm>
            <a:off x="965412" y="4128438"/>
            <a:ext cx="826145" cy="814582"/>
            <a:chOff x="7000452" y="1759156"/>
            <a:chExt cx="826145" cy="814582"/>
          </a:xfrm>
        </p:grpSpPr>
        <p:sp>
          <p:nvSpPr>
            <p:cNvPr id="25" name="矩形 2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7" name="矩形 26"/>
          <p:cNvSpPr/>
          <p:nvPr/>
        </p:nvSpPr>
        <p:spPr>
          <a:xfrm>
            <a:off x="2169354" y="4174161"/>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每次更新判别器的参数之后把它们的绝对值截断到不超过一个固定常数</a:t>
            </a:r>
            <a:r>
              <a:rPr lang="en-US" altLang="zh-CN" sz="2000" b="1" dirty="0">
                <a:solidFill>
                  <a:schemeClr val="accent2">
                    <a:lumMod val="75000"/>
                  </a:schemeClr>
                </a:solidFill>
              </a:rPr>
              <a:t>c</a:t>
            </a:r>
          </a:p>
        </p:txBody>
      </p:sp>
      <p:grpSp>
        <p:nvGrpSpPr>
          <p:cNvPr id="28" name="组合 27"/>
          <p:cNvGrpSpPr/>
          <p:nvPr/>
        </p:nvGrpSpPr>
        <p:grpSpPr>
          <a:xfrm>
            <a:off x="965412" y="5532736"/>
            <a:ext cx="826145" cy="814582"/>
            <a:chOff x="7000452" y="1759156"/>
            <a:chExt cx="826145" cy="814582"/>
          </a:xfrm>
        </p:grpSpPr>
        <p:sp>
          <p:nvSpPr>
            <p:cNvPr id="29" name="矩形 2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31" name="矩形 30"/>
          <p:cNvSpPr/>
          <p:nvPr/>
        </p:nvSpPr>
        <p:spPr>
          <a:xfrm>
            <a:off x="2169354" y="5578459"/>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不要用基于动量的优化算法（包括</a:t>
            </a:r>
            <a:r>
              <a:rPr lang="en-US" altLang="zh-CN" sz="2000" b="1" dirty="0">
                <a:solidFill>
                  <a:schemeClr val="accent2">
                    <a:lumMod val="75000"/>
                  </a:schemeClr>
                </a:solidFill>
              </a:rPr>
              <a:t>momentum</a:t>
            </a:r>
            <a:r>
              <a:rPr lang="zh-CN" altLang="en-US" sz="2000" b="1" dirty="0">
                <a:solidFill>
                  <a:schemeClr val="accent2">
                    <a:lumMod val="75000"/>
                  </a:schemeClr>
                </a:solidFill>
              </a:rPr>
              <a:t>和</a:t>
            </a:r>
            <a:r>
              <a:rPr lang="en-US" altLang="zh-CN" sz="2000" b="1" dirty="0">
                <a:solidFill>
                  <a:schemeClr val="accent2">
                    <a:lumMod val="75000"/>
                  </a:schemeClr>
                </a:solidFill>
              </a:rPr>
              <a:t>Adam</a:t>
            </a:r>
            <a:r>
              <a:rPr lang="zh-CN" altLang="en-US" sz="2000" b="1" dirty="0">
                <a:solidFill>
                  <a:schemeClr val="accent2">
                    <a:lumMod val="75000"/>
                  </a:schemeClr>
                </a:solidFill>
              </a:rPr>
              <a:t>），推荐</a:t>
            </a:r>
            <a:r>
              <a:rPr lang="en-US" altLang="zh-CN" sz="2000" b="1" dirty="0" err="1">
                <a:solidFill>
                  <a:schemeClr val="accent2">
                    <a:lumMod val="75000"/>
                  </a:schemeClr>
                </a:solidFill>
              </a:rPr>
              <a:t>RMSProp</a:t>
            </a:r>
            <a:r>
              <a:rPr lang="zh-CN" altLang="en-US" sz="2000" b="1" dirty="0">
                <a:solidFill>
                  <a:schemeClr val="accent2">
                    <a:lumMod val="75000"/>
                  </a:schemeClr>
                </a:solidFill>
              </a:rPr>
              <a:t>，</a:t>
            </a:r>
            <a:r>
              <a:rPr lang="en-US" altLang="zh-CN" sz="2000" b="1" dirty="0">
                <a:solidFill>
                  <a:schemeClr val="accent2">
                    <a:lumMod val="75000"/>
                  </a:schemeClr>
                </a:solidFill>
              </a:rPr>
              <a:t>SGD</a:t>
            </a:r>
            <a:r>
              <a:rPr lang="zh-CN" altLang="en-US" sz="2000" b="1" dirty="0">
                <a:solidFill>
                  <a:schemeClr val="accent2">
                    <a:lumMod val="75000"/>
                  </a:schemeClr>
                </a:solidFill>
              </a:rPr>
              <a:t>也行</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24410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7"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a:xfrm>
            <a:off x="3724508" y="3033133"/>
            <a:ext cx="4820778" cy="825190"/>
          </a:xfrm>
        </p:spPr>
        <p:txBody>
          <a:bodyPr/>
          <a:lstStyle/>
          <a:p>
            <a:r>
              <a:rPr kumimoji="1" lang="zh-CN" altLang="en-US" dirty="0"/>
              <a:t>结合卷积网络的优化</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实验中发现的问题</a:t>
            </a:r>
          </a:p>
        </p:txBody>
      </p:sp>
      <p:sp>
        <p:nvSpPr>
          <p:cNvPr id="35" name="矩形 34"/>
          <p:cNvSpPr/>
          <p:nvPr/>
        </p:nvSpPr>
        <p:spPr>
          <a:xfrm>
            <a:off x="2009334" y="1359998"/>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训练速度慢</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122417"/>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并不能提升生成的效果</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150549"/>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多样性不足的问题没有得到解决</a:t>
            </a:r>
            <a:endParaRPr kumimoji="1" lang="en-US" altLang="zh-CN" sz="2000" b="1" dirty="0">
              <a:solidFill>
                <a:schemeClr val="accent3">
                  <a:lumMod val="75000"/>
                </a:schemeClr>
              </a:solidFill>
              <a:latin typeface="Microsoft YaHei" charset="0"/>
              <a:ea typeface="Microsoft YaHei" charset="0"/>
            </a:endParaRPr>
          </a:p>
        </p:txBody>
      </p:sp>
      <p:sp>
        <p:nvSpPr>
          <p:cNvPr id="38" name="矩形 37"/>
          <p:cNvSpPr/>
          <p:nvPr/>
        </p:nvSpPr>
        <p:spPr>
          <a:xfrm>
            <a:off x="5945064" y="1359998"/>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对权重的</a:t>
            </a: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切片，影响了收敛速度</a:t>
            </a:r>
            <a:endParaRPr kumimoji="1" lang="en-US" altLang="zh-CN" sz="2000" b="1" dirty="0">
              <a:solidFill>
                <a:schemeClr val="accent3">
                  <a:lumMod val="50000"/>
                </a:schemeClr>
              </a:solidFill>
              <a:latin typeface="Microsoft YaHei" charset="0"/>
              <a:ea typeface="Microsoft YaHei" charset="0"/>
            </a:endParaRPr>
          </a:p>
        </p:txBody>
      </p:sp>
      <p:sp>
        <p:nvSpPr>
          <p:cNvPr id="39" name="矩形 38"/>
          <p:cNvSpPr/>
          <p:nvPr/>
        </p:nvSpPr>
        <p:spPr>
          <a:xfrm>
            <a:off x="5945064" y="2122416"/>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导致网络权值向两端集中，泛化能力大大减弱</a:t>
            </a:r>
            <a:endParaRPr kumimoji="1" lang="en-US" altLang="zh-CN" sz="2000" b="1" dirty="0">
              <a:solidFill>
                <a:schemeClr val="accent3">
                  <a:lumMod val="50000"/>
                </a:schemeClr>
              </a:solidFill>
              <a:latin typeface="Microsoft YaHei" charset="0"/>
              <a:ea typeface="Microsoft YaHei" charset="0"/>
            </a:endParaRPr>
          </a:p>
        </p:txBody>
      </p:sp>
      <p:sp>
        <p:nvSpPr>
          <p:cNvPr id="40" name="矩形 39"/>
          <p:cNvSpPr/>
          <p:nvPr/>
        </p:nvSpPr>
        <p:spPr>
          <a:xfrm>
            <a:off x="5945064" y="3150549"/>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多样性和网络结构的关系更大</a:t>
            </a:r>
            <a:endParaRPr kumimoji="1" lang="en-US" altLang="zh-CN" sz="2000" b="1" dirty="0">
              <a:solidFill>
                <a:schemeClr val="accent3">
                  <a:lumMod val="50000"/>
                </a:schemeClr>
              </a:solidFill>
              <a:latin typeface="Microsoft YaHei" charset="0"/>
              <a:ea typeface="Microsoft YaHei" charset="0"/>
            </a:endParaRPr>
          </a:p>
        </p:txBody>
      </p:sp>
      <p:sp>
        <p:nvSpPr>
          <p:cNvPr id="41" name="矩形 40"/>
          <p:cNvSpPr/>
          <p:nvPr/>
        </p:nvSpPr>
        <p:spPr>
          <a:xfrm>
            <a:off x="2009334" y="3778573"/>
            <a:ext cx="3935730" cy="492443"/>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操作的值如何设置较难调整</a:t>
            </a:r>
            <a:endParaRPr kumimoji="1" lang="en-US" altLang="zh-CN" sz="2000" b="1" dirty="0">
              <a:solidFill>
                <a:schemeClr val="accent3">
                  <a:lumMod val="75000"/>
                </a:schemeClr>
              </a:solidFill>
              <a:latin typeface="Microsoft YaHei" charset="0"/>
              <a:ea typeface="Microsoft YaHei" charset="0"/>
            </a:endParaRPr>
          </a:p>
        </p:txBody>
      </p:sp>
      <p:sp>
        <p:nvSpPr>
          <p:cNvPr id="42" name="矩形 41"/>
          <p:cNvSpPr/>
          <p:nvPr/>
        </p:nvSpPr>
        <p:spPr>
          <a:xfrm>
            <a:off x="5945064" y="3778573"/>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的范围较小，反向传播过程梯度消失，反之梯度爆炸</a:t>
            </a:r>
            <a:endParaRPr kumimoji="1" lang="en-US" altLang="zh-CN" sz="2000" b="1" dirty="0">
              <a:solidFill>
                <a:schemeClr val="accent3">
                  <a:lumMod val="50000"/>
                </a:schemeClr>
              </a:solidFill>
              <a:latin typeface="Microsoft YaHei" charset="0"/>
              <a:ea typeface="Microsoft YaHei" charset="0"/>
            </a:endParaRPr>
          </a:p>
        </p:txBody>
      </p:sp>
      <p:sp>
        <p:nvSpPr>
          <p:cNvPr id="43" name="矩形 42"/>
          <p:cNvSpPr/>
          <p:nvPr/>
        </p:nvSpPr>
        <p:spPr>
          <a:xfrm>
            <a:off x="2009334" y="4806706"/>
            <a:ext cx="3935730"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全连接网络空间开销巨大</a:t>
            </a:r>
            <a:endParaRPr kumimoji="1" lang="en-US" altLang="zh-CN" sz="2000" b="1" dirty="0">
              <a:solidFill>
                <a:schemeClr val="accent3">
                  <a:lumMod val="75000"/>
                </a:schemeClr>
              </a:solidFill>
              <a:latin typeface="Microsoft YaHei" charset="0"/>
              <a:ea typeface="Microsoft YaHei" charset="0"/>
            </a:endParaRPr>
          </a:p>
        </p:txBody>
      </p:sp>
      <p:sp>
        <p:nvSpPr>
          <p:cNvPr id="44" name="矩形 43"/>
          <p:cNvSpPr/>
          <p:nvPr/>
        </p:nvSpPr>
        <p:spPr>
          <a:xfrm>
            <a:off x="5945064" y="4806706"/>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图像数据量大，生成图像不宜用全连接网络</a:t>
            </a:r>
            <a:endParaRPr kumimoji="1" lang="en-US" altLang="zh-CN" sz="2000" b="1" dirty="0">
              <a:solidFill>
                <a:schemeClr val="accent3">
                  <a:lumMod val="50000"/>
                </a:schemeClr>
              </a:solidFill>
              <a:latin typeface="Microsoft YaHei" charset="0"/>
              <a:ea typeface="Microsoft YaHei" charset="0"/>
            </a:endParaRPr>
          </a:p>
        </p:txBody>
      </p:sp>
      <p:sp>
        <p:nvSpPr>
          <p:cNvPr id="45" name="矩形 44"/>
          <p:cNvSpPr/>
          <p:nvPr/>
        </p:nvSpPr>
        <p:spPr>
          <a:xfrm>
            <a:off x="2009334" y="5555764"/>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简单的全连接生成的图像噪点多</a:t>
            </a:r>
            <a:endParaRPr kumimoji="1" lang="en-US" altLang="zh-CN" sz="2000" b="1" dirty="0">
              <a:solidFill>
                <a:schemeClr val="accent3">
                  <a:lumMod val="75000"/>
                </a:schemeClr>
              </a:solidFill>
              <a:latin typeface="Microsoft YaHei" charset="0"/>
              <a:ea typeface="Microsoft YaHei" charset="0"/>
            </a:endParaRPr>
          </a:p>
        </p:txBody>
      </p:sp>
      <p:sp>
        <p:nvSpPr>
          <p:cNvPr id="46" name="矩形 45"/>
          <p:cNvSpPr/>
          <p:nvPr/>
        </p:nvSpPr>
        <p:spPr>
          <a:xfrm>
            <a:off x="5945064" y="5555763"/>
            <a:ext cx="5096316" cy="453457"/>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全连接中矩阵相乘权值影响大</a:t>
            </a:r>
            <a:endParaRPr kumimoji="1" lang="en-US" altLang="zh-CN" sz="2000" b="1" dirty="0">
              <a:solidFill>
                <a:schemeClr val="accent3">
                  <a:lumMod val="50000"/>
                </a:schemeClr>
              </a:solidFill>
              <a:latin typeface="Microsoft YaHei" charset="0"/>
              <a:ea typeface="Microsoft YaHei" charset="0"/>
            </a:endParaRPr>
          </a:p>
        </p:txBody>
      </p:sp>
    </p:spTree>
    <p:extLst>
      <p:ext uri="{BB962C8B-B14F-4D97-AF65-F5344CB8AC3E}">
        <p14:creationId xmlns:p14="http://schemas.microsoft.com/office/powerpoint/2010/main" val="15421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type="wd">
                                    <p:tmPct val="10000"/>
                                  </p:iterate>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iterate type="wd">
                                    <p:tmPct val="10000"/>
                                  </p:iterate>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type="wd">
                                    <p:tmPct val="10000"/>
                                  </p:iterate>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iterate type="wd">
                                    <p:tmPct val="10000"/>
                                  </p:iterate>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iterate type="wd">
                                    <p:tmPct val="10000"/>
                                  </p:iterate>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iterate type="wd">
                                    <p:tmPct val="10000"/>
                                  </p:iterate>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结合卷积网络进行优化</a:t>
            </a:r>
          </a:p>
        </p:txBody>
      </p:sp>
      <p:sp>
        <p:nvSpPr>
          <p:cNvPr id="35" name="矩形 34"/>
          <p:cNvSpPr/>
          <p:nvPr/>
        </p:nvSpPr>
        <p:spPr>
          <a:xfrm>
            <a:off x="2009334" y="174861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生成器使用反卷积来扩充数据，判别器使用卷积来提取特征</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776751"/>
            <a:ext cx="9180636"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针对图像生成，生成器的输出使用</a:t>
            </a:r>
            <a:r>
              <a:rPr kumimoji="1" lang="en-US" altLang="zh-CN" sz="2000" b="1" dirty="0">
                <a:solidFill>
                  <a:schemeClr val="accent3">
                    <a:lumMod val="75000"/>
                  </a:schemeClr>
                </a:solidFill>
                <a:latin typeface="Microsoft YaHei" charset="0"/>
                <a:ea typeface="Microsoft YaHei" charset="0"/>
              </a:rPr>
              <a:t>sigmoid</a:t>
            </a:r>
            <a:r>
              <a:rPr kumimoji="1" lang="zh-CN" altLang="en-US" sz="2000" b="1" dirty="0">
                <a:solidFill>
                  <a:schemeClr val="accent3">
                    <a:lumMod val="75000"/>
                  </a:schemeClr>
                </a:solidFill>
                <a:latin typeface="Microsoft YaHei" charset="0"/>
                <a:ea typeface="Microsoft YaHei" charset="0"/>
              </a:rPr>
              <a:t>激活</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80488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更改</a:t>
            </a: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切片操作的方式</a:t>
            </a:r>
            <a:endParaRPr kumimoji="1" lang="en-US" altLang="zh-CN" sz="2000" b="1" dirty="0">
              <a:solidFill>
                <a:schemeClr val="accent3">
                  <a:lumMod val="75000"/>
                </a:schemeClr>
              </a:solidFill>
              <a:latin typeface="Microsoft YaHei" charset="0"/>
              <a:ea typeface="Microsoft YaHei" charset="0"/>
            </a:endParaRPr>
          </a:p>
        </p:txBody>
      </p:sp>
      <p:sp>
        <p:nvSpPr>
          <p:cNvPr id="41" name="矩形 40"/>
          <p:cNvSpPr/>
          <p:nvPr/>
        </p:nvSpPr>
        <p:spPr>
          <a:xfrm>
            <a:off x="2009334" y="4833017"/>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增加生成器的训练次数，提升训练速度</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5861150"/>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生成器最后增加一个卷积层，平滑噪点</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411282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41"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优化的效果</a:t>
            </a:r>
          </a:p>
        </p:txBody>
      </p:sp>
      <p:sp>
        <p:nvSpPr>
          <p:cNvPr id="4" name="矩形 3"/>
          <p:cNvSpPr/>
          <p:nvPr/>
        </p:nvSpPr>
        <p:spPr>
          <a:xfrm>
            <a:off x="2009334" y="195435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训练速度提升约</a:t>
            </a:r>
            <a:r>
              <a:rPr kumimoji="1" lang="en-US" altLang="zh-CN" sz="2000" b="1" dirty="0">
                <a:solidFill>
                  <a:schemeClr val="accent3">
                    <a:lumMod val="75000"/>
                  </a:schemeClr>
                </a:solidFill>
                <a:latin typeface="Microsoft YaHei" charset="0"/>
                <a:ea typeface="Microsoft YaHei" charset="0"/>
              </a:rPr>
              <a:t>30%</a:t>
            </a:r>
          </a:p>
        </p:txBody>
      </p:sp>
      <p:sp>
        <p:nvSpPr>
          <p:cNvPr id="5" name="矩形 4"/>
          <p:cNvSpPr/>
          <p:nvPr/>
        </p:nvSpPr>
        <p:spPr>
          <a:xfrm>
            <a:off x="2009334" y="2658641"/>
            <a:ext cx="9180636" cy="453457"/>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范围的设置较容易</a:t>
            </a:r>
            <a:endParaRPr kumimoji="1" lang="en-US" altLang="zh-CN" sz="2000" b="1" dirty="0">
              <a:solidFill>
                <a:schemeClr val="accent3">
                  <a:lumMod val="75000"/>
                </a:schemeClr>
              </a:solidFill>
              <a:latin typeface="Microsoft YaHei" charset="0"/>
              <a:ea typeface="Microsoft YaHei" charset="0"/>
            </a:endParaRPr>
          </a:p>
        </p:txBody>
      </p:sp>
      <p:sp>
        <p:nvSpPr>
          <p:cNvPr id="7" name="矩形 6"/>
          <p:cNvSpPr/>
          <p:nvPr/>
        </p:nvSpPr>
        <p:spPr>
          <a:xfrm>
            <a:off x="2009334" y="336292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空间开销大大减少</a:t>
            </a:r>
            <a:endParaRPr kumimoji="1" lang="en-US" altLang="zh-CN" sz="2000" b="1" dirty="0">
              <a:solidFill>
                <a:schemeClr val="accent3">
                  <a:lumMod val="75000"/>
                </a:schemeClr>
              </a:solidFill>
              <a:latin typeface="Microsoft YaHei" charset="0"/>
              <a:ea typeface="Microsoft YaHei" charset="0"/>
            </a:endParaRPr>
          </a:p>
        </p:txBody>
      </p:sp>
      <p:sp>
        <p:nvSpPr>
          <p:cNvPr id="10" name="矩形 9"/>
          <p:cNvSpPr/>
          <p:nvPr/>
        </p:nvSpPr>
        <p:spPr>
          <a:xfrm>
            <a:off x="2009334" y="406339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图像噪点较少</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4763864"/>
            <a:ext cx="9180636" cy="892552"/>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在使用</a:t>
            </a:r>
            <a:r>
              <a:rPr kumimoji="1" lang="en-US" altLang="zh-CN" sz="2000" b="1" dirty="0">
                <a:solidFill>
                  <a:schemeClr val="accent3">
                    <a:lumMod val="75000"/>
                  </a:schemeClr>
                </a:solidFill>
                <a:latin typeface="Microsoft YaHei" charset="0"/>
                <a:ea typeface="Microsoft YaHei" charset="0"/>
              </a:rPr>
              <a:t>DCGAN</a:t>
            </a:r>
            <a:r>
              <a:rPr kumimoji="1" lang="zh-CN" altLang="en-US" sz="2000" b="1" dirty="0">
                <a:solidFill>
                  <a:schemeClr val="accent3">
                    <a:lumMod val="75000"/>
                  </a:schemeClr>
                </a:solidFill>
                <a:latin typeface="Microsoft YaHei" charset="0"/>
                <a:ea typeface="Microsoft YaHei" charset="0"/>
              </a:rPr>
              <a:t>等成熟的图像生成对抗网络的网络结构后，多样性不足的问题得到解决，图像生成的效果相比较简单网络有明显进步</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20152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640704" y="660100"/>
            <a:ext cx="2910592" cy="2373032"/>
          </a:xfrm>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a:xfrm>
            <a:off x="3168539" y="3050922"/>
            <a:ext cx="5854921" cy="825190"/>
          </a:xfrm>
        </p:spPr>
        <p:txBody>
          <a:bodyPr/>
          <a:lstStyle/>
          <a:p>
            <a:r>
              <a:rPr kumimoji="1" lang="zh-CN" altLang="en-US" dirty="0"/>
              <a:t>在验证码数据集上的实验</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数据集的收集</a:t>
            </a:r>
          </a:p>
        </p:txBody>
      </p:sp>
      <p:sp>
        <p:nvSpPr>
          <p:cNvPr id="5" name="矩形 4"/>
          <p:cNvSpPr/>
          <p:nvPr/>
        </p:nvSpPr>
        <p:spPr>
          <a:xfrm>
            <a:off x="1027988" y="1177035"/>
            <a:ext cx="4767022" cy="453457"/>
          </a:xfrm>
          <a:prstGeom prst="rect">
            <a:avLst/>
          </a:prstGeom>
        </p:spPr>
        <p:txBody>
          <a:bodyPr wrap="square">
            <a:spAutoFit/>
          </a:bodyPr>
          <a:lstStyle/>
          <a:p>
            <a:pPr lvl="0">
              <a:lnSpc>
                <a:spcPct val="130000"/>
              </a:lnSpc>
            </a:pPr>
            <a:r>
              <a:rPr lang="en-US" altLang="zh-CN" sz="2000" b="1" dirty="0">
                <a:solidFill>
                  <a:schemeClr val="bg1">
                    <a:lumMod val="95000"/>
                  </a:schemeClr>
                </a:solidFill>
              </a:rPr>
              <a:t>Python</a:t>
            </a:r>
            <a:r>
              <a:rPr lang="zh-CN" altLang="en-US" sz="2000" b="1" dirty="0">
                <a:solidFill>
                  <a:schemeClr val="bg1">
                    <a:lumMod val="95000"/>
                  </a:schemeClr>
                </a:solidFill>
              </a:rPr>
              <a:t>爬虫</a:t>
            </a:r>
            <a:r>
              <a:rPr lang="en-US" altLang="zh-CN" sz="2000" b="1" dirty="0">
                <a:solidFill>
                  <a:schemeClr val="bg1">
                    <a:lumMod val="95000"/>
                  </a:schemeClr>
                </a:solidFill>
              </a:rPr>
              <a:t>mis.teach.ustc.edu.cn</a:t>
            </a:r>
          </a:p>
        </p:txBody>
      </p:sp>
      <p:sp>
        <p:nvSpPr>
          <p:cNvPr id="6" name="矩形 5"/>
          <p:cNvSpPr/>
          <p:nvPr/>
        </p:nvSpPr>
        <p:spPr>
          <a:xfrm>
            <a:off x="1027988" y="182789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高</a:t>
            </a:r>
            <a:r>
              <a:rPr lang="en-US" altLang="zh-CN" sz="2000" b="1" dirty="0">
                <a:solidFill>
                  <a:schemeClr val="bg1">
                    <a:lumMod val="95000"/>
                  </a:schemeClr>
                </a:solidFill>
              </a:rPr>
              <a:t>20px</a:t>
            </a:r>
            <a:r>
              <a:rPr lang="zh-CN" altLang="en-US" sz="2000" b="1" dirty="0">
                <a:solidFill>
                  <a:schemeClr val="bg1">
                    <a:lumMod val="95000"/>
                  </a:schemeClr>
                </a:solidFill>
              </a:rPr>
              <a:t>，长</a:t>
            </a:r>
            <a:r>
              <a:rPr lang="en-US" altLang="zh-CN" sz="2000" b="1" dirty="0">
                <a:solidFill>
                  <a:schemeClr val="bg1">
                    <a:lumMod val="95000"/>
                  </a:schemeClr>
                </a:solidFill>
              </a:rPr>
              <a:t>80px</a:t>
            </a:r>
            <a:r>
              <a:rPr lang="zh-CN" altLang="en-US" sz="2000" b="1" dirty="0">
                <a:solidFill>
                  <a:schemeClr val="bg1">
                    <a:lumMod val="95000"/>
                  </a:schemeClr>
                </a:solidFill>
              </a:rPr>
              <a:t>，三通道真彩图</a:t>
            </a:r>
            <a:endParaRPr lang="en-US" altLang="zh-CN" sz="2000" b="1" dirty="0">
              <a:solidFill>
                <a:schemeClr val="bg1">
                  <a:lumMod val="95000"/>
                </a:schemeClr>
              </a:solidFill>
            </a:endParaRPr>
          </a:p>
        </p:txBody>
      </p:sp>
      <p:sp>
        <p:nvSpPr>
          <p:cNvPr id="7" name="矩形 6"/>
          <p:cNvSpPr/>
          <p:nvPr/>
        </p:nvSpPr>
        <p:spPr>
          <a:xfrm>
            <a:off x="1027988" y="247875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四等分</a:t>
            </a:r>
            <a:r>
              <a:rPr lang="en-US" altLang="zh-CN" sz="2000" b="1" dirty="0">
                <a:solidFill>
                  <a:schemeClr val="bg1">
                    <a:lumMod val="95000"/>
                  </a:schemeClr>
                </a:solidFill>
              </a:rPr>
              <a:t>20*20</a:t>
            </a:r>
          </a:p>
        </p:txBody>
      </p:sp>
      <p:sp>
        <p:nvSpPr>
          <p:cNvPr id="8" name="矩形 7"/>
          <p:cNvSpPr/>
          <p:nvPr/>
        </p:nvSpPr>
        <p:spPr>
          <a:xfrm>
            <a:off x="1027988" y="312961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图像灰度化、二值化</a:t>
            </a:r>
            <a:endParaRPr lang="en-US" altLang="zh-CN" sz="2000" b="1" dirty="0">
              <a:solidFill>
                <a:schemeClr val="bg1">
                  <a:lumMod val="95000"/>
                </a:schemeClr>
              </a:solidFill>
            </a:endParaRPr>
          </a:p>
        </p:txBody>
      </p:sp>
      <p:pic>
        <p:nvPicPr>
          <p:cNvPr id="9" name="图片 8"/>
          <p:cNvPicPr>
            <a:picLocks noChangeAspect="1"/>
          </p:cNvPicPr>
          <p:nvPr/>
        </p:nvPicPr>
        <p:blipFill>
          <a:blip r:embed="rId3"/>
          <a:stretch>
            <a:fillRect/>
          </a:stretch>
        </p:blipFill>
        <p:spPr>
          <a:xfrm>
            <a:off x="5625074" y="1177035"/>
            <a:ext cx="6283091" cy="3189225"/>
          </a:xfrm>
          <a:prstGeom prst="rect">
            <a:avLst/>
          </a:prstGeom>
        </p:spPr>
      </p:pic>
      <p:pic>
        <p:nvPicPr>
          <p:cNvPr id="10" name="图片 9"/>
          <p:cNvPicPr>
            <a:picLocks noChangeAspect="1"/>
          </p:cNvPicPr>
          <p:nvPr/>
        </p:nvPicPr>
        <p:blipFill>
          <a:blip r:embed="rId4"/>
          <a:stretch>
            <a:fillRect/>
          </a:stretch>
        </p:blipFill>
        <p:spPr>
          <a:xfrm>
            <a:off x="5625074" y="697693"/>
            <a:ext cx="5825032" cy="1456258"/>
          </a:xfrm>
          <a:prstGeom prst="rect">
            <a:avLst/>
          </a:prstGeom>
        </p:spPr>
      </p:pic>
      <p:pic>
        <p:nvPicPr>
          <p:cNvPr id="11" name="图片 10"/>
          <p:cNvPicPr>
            <a:picLocks noChangeAspect="1"/>
          </p:cNvPicPr>
          <p:nvPr/>
        </p:nvPicPr>
        <p:blipFill>
          <a:blip r:embed="rId5"/>
          <a:stretch>
            <a:fillRect/>
          </a:stretch>
        </p:blipFill>
        <p:spPr>
          <a:xfrm>
            <a:off x="5625074" y="2437902"/>
            <a:ext cx="1644406" cy="1644406"/>
          </a:xfrm>
          <a:prstGeom prst="rect">
            <a:avLst/>
          </a:prstGeom>
        </p:spPr>
      </p:pic>
      <p:pic>
        <p:nvPicPr>
          <p:cNvPr id="12" name="图片 11"/>
          <p:cNvPicPr>
            <a:picLocks noChangeAspect="1"/>
          </p:cNvPicPr>
          <p:nvPr/>
        </p:nvPicPr>
        <p:blipFill>
          <a:blip r:embed="rId6"/>
          <a:stretch>
            <a:fillRect/>
          </a:stretch>
        </p:blipFill>
        <p:spPr>
          <a:xfrm>
            <a:off x="7749126" y="2437902"/>
            <a:ext cx="1644406" cy="1644406"/>
          </a:xfrm>
          <a:prstGeom prst="rect">
            <a:avLst/>
          </a:prstGeom>
        </p:spPr>
      </p:pic>
      <p:pic>
        <p:nvPicPr>
          <p:cNvPr id="13" name="图片 12"/>
          <p:cNvPicPr>
            <a:picLocks noChangeAspect="1"/>
          </p:cNvPicPr>
          <p:nvPr/>
        </p:nvPicPr>
        <p:blipFill>
          <a:blip r:embed="rId7"/>
          <a:stretch>
            <a:fillRect/>
          </a:stretch>
        </p:blipFill>
        <p:spPr>
          <a:xfrm>
            <a:off x="7700285" y="4366260"/>
            <a:ext cx="1645125" cy="1645125"/>
          </a:xfrm>
          <a:prstGeom prst="rect">
            <a:avLst/>
          </a:prstGeom>
        </p:spPr>
      </p:pic>
      <p:pic>
        <p:nvPicPr>
          <p:cNvPr id="14" name="图片 13"/>
          <p:cNvPicPr>
            <a:picLocks noChangeAspect="1"/>
          </p:cNvPicPr>
          <p:nvPr/>
        </p:nvPicPr>
        <p:blipFill>
          <a:blip r:embed="rId8"/>
          <a:stretch>
            <a:fillRect/>
          </a:stretch>
        </p:blipFill>
        <p:spPr>
          <a:xfrm>
            <a:off x="9803469" y="4366260"/>
            <a:ext cx="1646637" cy="1646637"/>
          </a:xfrm>
          <a:prstGeom prst="rect">
            <a:avLst/>
          </a:prstGeom>
        </p:spPr>
      </p:pic>
      <p:sp>
        <p:nvSpPr>
          <p:cNvPr id="15" name="矩形 14"/>
          <p:cNvSpPr/>
          <p:nvPr/>
        </p:nvSpPr>
        <p:spPr>
          <a:xfrm>
            <a:off x="1027988" y="3747937"/>
            <a:ext cx="4206505" cy="853567"/>
          </a:xfrm>
          <a:prstGeom prst="rect">
            <a:avLst/>
          </a:prstGeom>
        </p:spPr>
        <p:txBody>
          <a:bodyPr wrap="square">
            <a:spAutoFit/>
          </a:bodyPr>
          <a:lstStyle/>
          <a:p>
            <a:pPr lvl="0">
              <a:lnSpc>
                <a:spcPct val="130000"/>
              </a:lnSpc>
            </a:pPr>
            <a:r>
              <a:rPr lang="zh-CN" altLang="en-US" sz="2000" b="1" dirty="0">
                <a:solidFill>
                  <a:schemeClr val="bg1">
                    <a:lumMod val="95000"/>
                  </a:schemeClr>
                </a:solidFill>
              </a:rPr>
              <a:t>数字</a:t>
            </a:r>
            <a:r>
              <a:rPr lang="en-US" altLang="zh-CN" sz="2000" b="1" dirty="0">
                <a:solidFill>
                  <a:schemeClr val="bg1">
                    <a:lumMod val="95000"/>
                  </a:schemeClr>
                </a:solidFill>
              </a:rPr>
              <a:t>0-9</a:t>
            </a:r>
            <a:r>
              <a:rPr lang="zh-CN" altLang="en-US" sz="2000" b="1" dirty="0">
                <a:solidFill>
                  <a:schemeClr val="bg1">
                    <a:lumMod val="95000"/>
                  </a:schemeClr>
                </a:solidFill>
              </a:rPr>
              <a:t>和大写字母</a:t>
            </a:r>
            <a:r>
              <a:rPr lang="en-US" altLang="zh-CN" sz="2000" b="1" dirty="0">
                <a:solidFill>
                  <a:schemeClr val="bg1">
                    <a:lumMod val="95000"/>
                  </a:schemeClr>
                </a:solidFill>
              </a:rPr>
              <a:t>A-Z</a:t>
            </a:r>
            <a:r>
              <a:rPr lang="zh-CN" altLang="en-US" sz="2000" b="1" dirty="0">
                <a:solidFill>
                  <a:schemeClr val="bg1">
                    <a:lumMod val="95000"/>
                  </a:schemeClr>
                </a:solidFill>
              </a:rPr>
              <a:t>，除去</a:t>
            </a:r>
            <a:r>
              <a:rPr lang="en-US" altLang="zh-CN" sz="2000" b="1" dirty="0">
                <a:solidFill>
                  <a:schemeClr val="bg1">
                    <a:lumMod val="95000"/>
                  </a:schemeClr>
                </a:solidFill>
              </a:rPr>
              <a:t>0</a:t>
            </a:r>
            <a:r>
              <a:rPr lang="zh-CN" altLang="en-US" sz="2000" b="1" dirty="0">
                <a:solidFill>
                  <a:schemeClr val="bg1">
                    <a:lumMod val="95000"/>
                  </a:schemeClr>
                </a:solidFill>
              </a:rPr>
              <a:t>、</a:t>
            </a:r>
            <a:r>
              <a:rPr lang="en-US" altLang="zh-CN" sz="2000" b="1" dirty="0">
                <a:solidFill>
                  <a:schemeClr val="bg1">
                    <a:lumMod val="95000"/>
                  </a:schemeClr>
                </a:solidFill>
              </a:rPr>
              <a:t>1</a:t>
            </a:r>
            <a:r>
              <a:rPr lang="zh-CN" altLang="en-US" sz="2000" b="1" dirty="0">
                <a:solidFill>
                  <a:schemeClr val="bg1">
                    <a:lumMod val="95000"/>
                  </a:schemeClr>
                </a:solidFill>
              </a:rPr>
              <a:t>、</a:t>
            </a:r>
            <a:r>
              <a:rPr lang="en-US" altLang="zh-CN" sz="2000" b="1" dirty="0">
                <a:solidFill>
                  <a:schemeClr val="bg1">
                    <a:lumMod val="95000"/>
                  </a:schemeClr>
                </a:solidFill>
              </a:rPr>
              <a:t>I</a:t>
            </a:r>
            <a:r>
              <a:rPr lang="zh-CN" altLang="en-US" sz="2000" b="1" dirty="0">
                <a:solidFill>
                  <a:schemeClr val="bg1">
                    <a:lumMod val="95000"/>
                  </a:schemeClr>
                </a:solidFill>
              </a:rPr>
              <a:t>、</a:t>
            </a:r>
            <a:r>
              <a:rPr lang="en-US" altLang="zh-CN" sz="2000" b="1" dirty="0">
                <a:solidFill>
                  <a:schemeClr val="bg1">
                    <a:lumMod val="95000"/>
                  </a:schemeClr>
                </a:solidFill>
              </a:rPr>
              <a:t>O</a:t>
            </a:r>
            <a:r>
              <a:rPr lang="zh-CN" altLang="en-US" sz="2000" b="1" dirty="0">
                <a:solidFill>
                  <a:schemeClr val="bg1">
                    <a:lumMod val="95000"/>
                  </a:schemeClr>
                </a:solidFill>
              </a:rPr>
              <a:t>，一共</a:t>
            </a:r>
            <a:r>
              <a:rPr lang="en-US" altLang="zh-CN" sz="2000" b="1" dirty="0">
                <a:solidFill>
                  <a:schemeClr val="bg1">
                    <a:lumMod val="95000"/>
                  </a:schemeClr>
                </a:solidFill>
              </a:rPr>
              <a:t>32</a:t>
            </a:r>
            <a:r>
              <a:rPr lang="zh-CN" altLang="en-US" sz="2000" b="1" dirty="0">
                <a:solidFill>
                  <a:schemeClr val="bg1">
                    <a:lumMod val="95000"/>
                  </a:schemeClr>
                </a:solidFill>
              </a:rPr>
              <a:t>个。</a:t>
            </a:r>
            <a:endParaRPr lang="en-US" altLang="zh-CN" sz="2000" b="1" dirty="0">
              <a:solidFill>
                <a:schemeClr val="bg1">
                  <a:lumMod val="95000"/>
                </a:schemeClr>
              </a:solidFill>
            </a:endParaRPr>
          </a:p>
        </p:txBody>
      </p:sp>
    </p:spTree>
    <p:extLst>
      <p:ext uri="{BB962C8B-B14F-4D97-AF65-F5344CB8AC3E}">
        <p14:creationId xmlns:p14="http://schemas.microsoft.com/office/powerpoint/2010/main" val="405041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iterate type="wd">
                                    <p:tmPct val="10000"/>
                                  </p:iterate>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800"/>
                            </p:stCondLst>
                            <p:childTnLst>
                              <p:par>
                                <p:cTn id="37" presetID="4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iterate type="wd">
                                    <p:tmPct val="10000"/>
                                  </p:iterate>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作品展示</a:t>
            </a:r>
          </a:p>
        </p:txBody>
      </p:sp>
      <p:pic>
        <p:nvPicPr>
          <p:cNvPr id="3" name="图片 2"/>
          <p:cNvPicPr>
            <a:picLocks noChangeAspect="1"/>
          </p:cNvPicPr>
          <p:nvPr/>
        </p:nvPicPr>
        <p:blipFill rotWithShape="1">
          <a:blip r:embed="rId2"/>
          <a:srcRect t="71472"/>
          <a:stretch/>
        </p:blipFill>
        <p:spPr>
          <a:xfrm>
            <a:off x="0" y="4902508"/>
            <a:ext cx="12192000" cy="1955495"/>
          </a:xfrm>
          <a:prstGeom prst="rect">
            <a:avLst/>
          </a:prstGeom>
        </p:spPr>
      </p:pic>
      <p:sp>
        <p:nvSpPr>
          <p:cNvPr id="4" name="矩形 3"/>
          <p:cNvSpPr/>
          <p:nvPr/>
        </p:nvSpPr>
        <p:spPr>
          <a:xfrm flipV="1">
            <a:off x="4596347" y="2400604"/>
            <a:ext cx="7657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8"/>
          <p:cNvSpPr txBox="1"/>
          <p:nvPr/>
        </p:nvSpPr>
        <p:spPr>
          <a:xfrm>
            <a:off x="5352187" y="2893045"/>
            <a:ext cx="2517668" cy="14927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sz="1400" dirty="0">
                <a:solidFill>
                  <a:schemeClr val="tx1">
                    <a:lumMod val="75000"/>
                    <a:lumOff val="25000"/>
                  </a:schemeClr>
                </a:solidFill>
                <a:latin typeface="+mn-ea"/>
              </a:rPr>
              <a:t>8-14</a:t>
            </a:r>
            <a:r>
              <a:rPr lang="zh-CN" altLang="en-US" sz="1400" dirty="0">
                <a:solidFill>
                  <a:schemeClr val="tx1">
                    <a:lumMod val="75000"/>
                    <a:lumOff val="25000"/>
                  </a:schemeClr>
                </a:solidFill>
                <a:latin typeface="+mn-ea"/>
              </a:rPr>
              <a:t>号字，</a:t>
            </a:r>
            <a:r>
              <a:rPr lang="en-US" altLang="zh-CN" sz="1400" dirty="0">
                <a:solidFill>
                  <a:schemeClr val="tx1">
                    <a:lumMod val="75000"/>
                    <a:lumOff val="25000"/>
                  </a:schemeClr>
                </a:solidFill>
                <a:latin typeface="+mn-ea"/>
              </a:rPr>
              <a:t>1.3</a:t>
            </a:r>
            <a:r>
              <a:rPr lang="zh-CN" altLang="en-US" sz="1400" dirty="0">
                <a:solidFill>
                  <a:schemeClr val="tx1">
                    <a:lumMod val="75000"/>
                    <a:lumOff val="25000"/>
                  </a:schemeClr>
                </a:solidFill>
                <a:latin typeface="+mn-ea"/>
              </a:rPr>
              <a:t>倍字间距。</a:t>
            </a:r>
          </a:p>
        </p:txBody>
      </p:sp>
      <p:sp>
        <p:nvSpPr>
          <p:cNvPr id="6" name="矩形 5"/>
          <p:cNvSpPr/>
          <p:nvPr/>
        </p:nvSpPr>
        <p:spPr>
          <a:xfrm>
            <a:off x="5408414" y="2445765"/>
            <a:ext cx="2236510" cy="492443"/>
          </a:xfrm>
          <a:prstGeom prst="rect">
            <a:avLst/>
          </a:prstGeom>
        </p:spPr>
        <p:txBody>
          <a:bodyPr wrap="none">
            <a:spAutoFit/>
          </a:bodyPr>
          <a:lstStyle/>
          <a:p>
            <a:pPr lvl="0">
              <a:lnSpc>
                <a:spcPct val="130000"/>
              </a:lnSpc>
            </a:pPr>
            <a:r>
              <a:rPr lang="zh-CN" altLang="en-US" sz="2000" b="1" dirty="0">
                <a:solidFill>
                  <a:schemeClr val="accent4"/>
                </a:solidFill>
              </a:rPr>
              <a:t>点击此处添加标题</a:t>
            </a:r>
            <a:endParaRPr lang="en-US" altLang="zh-CN" sz="2000" b="1" dirty="0">
              <a:solidFill>
                <a:schemeClr val="accent4"/>
              </a:solidFill>
            </a:endParaRPr>
          </a:p>
        </p:txBody>
      </p:sp>
      <p:sp>
        <p:nvSpPr>
          <p:cNvPr id="7" name="矩形 6"/>
          <p:cNvSpPr/>
          <p:nvPr/>
        </p:nvSpPr>
        <p:spPr>
          <a:xfrm>
            <a:off x="4535940" y="2400602"/>
            <a:ext cx="816249" cy="892552"/>
          </a:xfrm>
          <a:prstGeom prst="rect">
            <a:avLst/>
          </a:prstGeom>
        </p:spPr>
        <p:txBody>
          <a:bodyPr wrap="none">
            <a:spAutoFit/>
          </a:bodyPr>
          <a:lstStyle/>
          <a:p>
            <a:pPr lvl="0">
              <a:lnSpc>
                <a:spcPct val="130000"/>
              </a:lnSpc>
            </a:pPr>
            <a:r>
              <a:rPr lang="en-US" altLang="zh-CN" sz="4000" b="1" dirty="0">
                <a:solidFill>
                  <a:schemeClr val="accent4"/>
                </a:solidFill>
              </a:rPr>
              <a:t>02</a:t>
            </a:r>
          </a:p>
        </p:txBody>
      </p:sp>
      <p:sp>
        <p:nvSpPr>
          <p:cNvPr id="10" name="矩形 9"/>
          <p:cNvSpPr/>
          <p:nvPr/>
        </p:nvSpPr>
        <p:spPr>
          <a:xfrm flipV="1">
            <a:off x="1141749" y="2400602"/>
            <a:ext cx="765739" cy="457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8"/>
          <p:cNvSpPr txBox="1"/>
          <p:nvPr/>
        </p:nvSpPr>
        <p:spPr>
          <a:xfrm>
            <a:off x="1897591" y="2893045"/>
            <a:ext cx="2517668" cy="14927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sz="1400" dirty="0">
                <a:solidFill>
                  <a:schemeClr val="tx1">
                    <a:lumMod val="75000"/>
                    <a:lumOff val="25000"/>
                  </a:schemeClr>
                </a:solidFill>
                <a:latin typeface="+mn-ea"/>
              </a:rPr>
              <a:t>8-14</a:t>
            </a:r>
            <a:r>
              <a:rPr lang="zh-CN" altLang="en-US" sz="1400" dirty="0">
                <a:solidFill>
                  <a:schemeClr val="tx1">
                    <a:lumMod val="75000"/>
                    <a:lumOff val="25000"/>
                  </a:schemeClr>
                </a:solidFill>
                <a:latin typeface="+mn-ea"/>
              </a:rPr>
              <a:t>号字，</a:t>
            </a:r>
            <a:r>
              <a:rPr lang="en-US" altLang="zh-CN" sz="1400" dirty="0">
                <a:solidFill>
                  <a:schemeClr val="tx1">
                    <a:lumMod val="75000"/>
                    <a:lumOff val="25000"/>
                  </a:schemeClr>
                </a:solidFill>
                <a:latin typeface="+mn-ea"/>
              </a:rPr>
              <a:t>1.3</a:t>
            </a:r>
            <a:r>
              <a:rPr lang="zh-CN" altLang="en-US" sz="1400" dirty="0">
                <a:solidFill>
                  <a:schemeClr val="tx1">
                    <a:lumMod val="75000"/>
                    <a:lumOff val="25000"/>
                  </a:schemeClr>
                </a:solidFill>
                <a:latin typeface="+mn-ea"/>
              </a:rPr>
              <a:t>倍字间距。</a:t>
            </a:r>
          </a:p>
        </p:txBody>
      </p:sp>
      <p:sp>
        <p:nvSpPr>
          <p:cNvPr id="12" name="矩形 11"/>
          <p:cNvSpPr/>
          <p:nvPr/>
        </p:nvSpPr>
        <p:spPr>
          <a:xfrm>
            <a:off x="1953818" y="2445765"/>
            <a:ext cx="2236510" cy="492443"/>
          </a:xfrm>
          <a:prstGeom prst="rect">
            <a:avLst/>
          </a:prstGeom>
        </p:spPr>
        <p:txBody>
          <a:bodyPr wrap="none">
            <a:spAutoFit/>
          </a:bodyPr>
          <a:lstStyle/>
          <a:p>
            <a:pPr lvl="0">
              <a:lnSpc>
                <a:spcPct val="130000"/>
              </a:lnSpc>
            </a:pPr>
            <a:r>
              <a:rPr lang="zh-CN" altLang="en-US" sz="2000" b="1" dirty="0">
                <a:solidFill>
                  <a:schemeClr val="accent4">
                    <a:lumMod val="75000"/>
                  </a:schemeClr>
                </a:solidFill>
              </a:rPr>
              <a:t>点击此处添加标题</a:t>
            </a:r>
            <a:endParaRPr lang="en-US" altLang="zh-CN" sz="2000" b="1" dirty="0">
              <a:solidFill>
                <a:schemeClr val="accent4">
                  <a:lumMod val="75000"/>
                </a:schemeClr>
              </a:solidFill>
            </a:endParaRPr>
          </a:p>
        </p:txBody>
      </p:sp>
      <p:sp>
        <p:nvSpPr>
          <p:cNvPr id="13" name="矩形 12"/>
          <p:cNvSpPr/>
          <p:nvPr/>
        </p:nvSpPr>
        <p:spPr>
          <a:xfrm>
            <a:off x="1081342" y="2400602"/>
            <a:ext cx="816249" cy="892552"/>
          </a:xfrm>
          <a:prstGeom prst="rect">
            <a:avLst/>
          </a:prstGeom>
        </p:spPr>
        <p:txBody>
          <a:bodyPr wrap="none">
            <a:spAutoFit/>
          </a:bodyPr>
          <a:lstStyle/>
          <a:p>
            <a:pPr lvl="0">
              <a:lnSpc>
                <a:spcPct val="130000"/>
              </a:lnSpc>
            </a:pPr>
            <a:r>
              <a:rPr lang="en-US" altLang="zh-CN" sz="4000" b="1" dirty="0">
                <a:solidFill>
                  <a:schemeClr val="accent4">
                    <a:lumMod val="75000"/>
                  </a:schemeClr>
                </a:solidFill>
              </a:rPr>
              <a:t>01</a:t>
            </a:r>
          </a:p>
        </p:txBody>
      </p:sp>
      <p:sp>
        <p:nvSpPr>
          <p:cNvPr id="15" name="矩形 14"/>
          <p:cNvSpPr/>
          <p:nvPr/>
        </p:nvSpPr>
        <p:spPr>
          <a:xfrm flipV="1">
            <a:off x="8050943" y="2400604"/>
            <a:ext cx="765739" cy="457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8"/>
          <p:cNvSpPr txBox="1"/>
          <p:nvPr/>
        </p:nvSpPr>
        <p:spPr>
          <a:xfrm>
            <a:off x="8806783" y="2893045"/>
            <a:ext cx="2517668" cy="14927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标题数字等都可以通过点击和重新输入进行更改，顶部“开始”面板中可以对字体、字号、颜色、行距等进行修改。建议正文</a:t>
            </a:r>
            <a:r>
              <a:rPr lang="en-US" altLang="zh-CN" sz="1400" dirty="0">
                <a:solidFill>
                  <a:schemeClr val="tx1">
                    <a:lumMod val="75000"/>
                    <a:lumOff val="25000"/>
                  </a:schemeClr>
                </a:solidFill>
                <a:latin typeface="+mn-ea"/>
              </a:rPr>
              <a:t>8-14</a:t>
            </a:r>
            <a:r>
              <a:rPr lang="zh-CN" altLang="en-US" sz="1400" dirty="0">
                <a:solidFill>
                  <a:schemeClr val="tx1">
                    <a:lumMod val="75000"/>
                    <a:lumOff val="25000"/>
                  </a:schemeClr>
                </a:solidFill>
                <a:latin typeface="+mn-ea"/>
              </a:rPr>
              <a:t>号字，</a:t>
            </a:r>
            <a:r>
              <a:rPr lang="en-US" altLang="zh-CN" sz="1400" dirty="0">
                <a:solidFill>
                  <a:schemeClr val="tx1">
                    <a:lumMod val="75000"/>
                    <a:lumOff val="25000"/>
                  </a:schemeClr>
                </a:solidFill>
                <a:latin typeface="+mn-ea"/>
              </a:rPr>
              <a:t>1.3</a:t>
            </a:r>
            <a:r>
              <a:rPr lang="zh-CN" altLang="en-US" sz="1400" dirty="0">
                <a:solidFill>
                  <a:schemeClr val="tx1">
                    <a:lumMod val="75000"/>
                    <a:lumOff val="25000"/>
                  </a:schemeClr>
                </a:solidFill>
                <a:latin typeface="+mn-ea"/>
              </a:rPr>
              <a:t>倍字间距。</a:t>
            </a:r>
          </a:p>
        </p:txBody>
      </p:sp>
      <p:sp>
        <p:nvSpPr>
          <p:cNvPr id="17" name="矩形 16"/>
          <p:cNvSpPr/>
          <p:nvPr/>
        </p:nvSpPr>
        <p:spPr>
          <a:xfrm>
            <a:off x="8863010" y="2445765"/>
            <a:ext cx="2236510" cy="492443"/>
          </a:xfrm>
          <a:prstGeom prst="rect">
            <a:avLst/>
          </a:prstGeom>
        </p:spPr>
        <p:txBody>
          <a:bodyPr wrap="none">
            <a:spAutoFit/>
          </a:bodyPr>
          <a:lstStyle/>
          <a:p>
            <a:pPr lvl="0">
              <a:lnSpc>
                <a:spcPct val="130000"/>
              </a:lnSpc>
            </a:pPr>
            <a:r>
              <a:rPr lang="zh-CN" altLang="en-US" sz="2000" b="1" dirty="0">
                <a:solidFill>
                  <a:schemeClr val="accent4">
                    <a:lumMod val="60000"/>
                    <a:lumOff val="40000"/>
                  </a:schemeClr>
                </a:solidFill>
              </a:rPr>
              <a:t>点击此处添加标题</a:t>
            </a:r>
            <a:endParaRPr lang="en-US" altLang="zh-CN" sz="2000" b="1" dirty="0">
              <a:solidFill>
                <a:schemeClr val="accent4">
                  <a:lumMod val="60000"/>
                  <a:lumOff val="40000"/>
                </a:schemeClr>
              </a:solidFill>
            </a:endParaRPr>
          </a:p>
        </p:txBody>
      </p:sp>
      <p:sp>
        <p:nvSpPr>
          <p:cNvPr id="18" name="矩形 17"/>
          <p:cNvSpPr/>
          <p:nvPr/>
        </p:nvSpPr>
        <p:spPr>
          <a:xfrm>
            <a:off x="7990536" y="2400602"/>
            <a:ext cx="816249" cy="892552"/>
          </a:xfrm>
          <a:prstGeom prst="rect">
            <a:avLst/>
          </a:prstGeom>
        </p:spPr>
        <p:txBody>
          <a:bodyPr wrap="none">
            <a:spAutoFit/>
          </a:bodyPr>
          <a:lstStyle/>
          <a:p>
            <a:pPr lvl="0">
              <a:lnSpc>
                <a:spcPct val="130000"/>
              </a:lnSpc>
            </a:pPr>
            <a:r>
              <a:rPr lang="en-US" altLang="zh-CN" sz="4000" b="1" dirty="0">
                <a:solidFill>
                  <a:schemeClr val="accent4">
                    <a:lumMod val="60000"/>
                    <a:lumOff val="40000"/>
                  </a:schemeClr>
                </a:solidFill>
              </a:rPr>
              <a:t>03</a:t>
            </a:r>
          </a:p>
        </p:txBody>
      </p:sp>
      <p:pic>
        <p:nvPicPr>
          <p:cNvPr id="19" name="图片 18">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15" y="450315"/>
            <a:ext cx="1828800" cy="243840"/>
          </a:xfrm>
          <a:prstGeom prst="rect">
            <a:avLst/>
          </a:prstGeom>
        </p:spPr>
      </p:pic>
    </p:spTree>
    <p:extLst>
      <p:ext uri="{BB962C8B-B14F-4D97-AF65-F5344CB8AC3E}">
        <p14:creationId xmlns:p14="http://schemas.microsoft.com/office/powerpoint/2010/main" val="17824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作品展示</a:t>
            </a:r>
          </a:p>
        </p:txBody>
      </p:sp>
      <p:pic>
        <p:nvPicPr>
          <p:cNvPr id="19" name="图片 18"/>
          <p:cNvPicPr>
            <a:picLocks noChangeAspect="1"/>
          </p:cNvPicPr>
          <p:nvPr/>
        </p:nvPicPr>
        <p:blipFill rotWithShape="1">
          <a:blip r:embed="rId2"/>
          <a:srcRect l="28917" r="28917"/>
          <a:stretch/>
        </p:blipFill>
        <p:spPr>
          <a:xfrm>
            <a:off x="1409491" y="1535400"/>
            <a:ext cx="2936879" cy="3915837"/>
          </a:xfrm>
          <a:prstGeom prst="roundRect">
            <a:avLst>
              <a:gd name="adj" fmla="val 2933"/>
            </a:avLst>
          </a:prstGeom>
          <a:solidFill>
            <a:srgbClr val="FFFFFF">
              <a:shade val="85000"/>
            </a:srgbClr>
          </a:solidFill>
          <a:ln>
            <a:noFill/>
          </a:ln>
          <a:effectLst>
            <a:reflection blurRad="12700" stA="38000" endPos="28000" dist="5000" dir="5400000" sy="-100000" algn="bl" rotWithShape="0"/>
          </a:effectLst>
        </p:spPr>
      </p:pic>
      <p:sp>
        <p:nvSpPr>
          <p:cNvPr id="22" name="矩形 21"/>
          <p:cNvSpPr/>
          <p:nvPr/>
        </p:nvSpPr>
        <p:spPr>
          <a:xfrm>
            <a:off x="1409491" y="4590998"/>
            <a:ext cx="2936879" cy="492443"/>
          </a:xfrm>
          <a:prstGeom prst="rect">
            <a:avLst/>
          </a:prstGeom>
          <a:solidFill>
            <a:schemeClr val="accent4">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pic>
        <p:nvPicPr>
          <p:cNvPr id="24" name="图片 23"/>
          <p:cNvPicPr>
            <a:picLocks noChangeAspect="1"/>
          </p:cNvPicPr>
          <p:nvPr/>
        </p:nvPicPr>
        <p:blipFill rotWithShape="1">
          <a:blip r:embed="rId2"/>
          <a:srcRect l="28917" r="28917"/>
          <a:stretch/>
        </p:blipFill>
        <p:spPr>
          <a:xfrm>
            <a:off x="4590101" y="1535402"/>
            <a:ext cx="2936879" cy="3915837"/>
          </a:xfrm>
          <a:prstGeom prst="roundRect">
            <a:avLst>
              <a:gd name="adj" fmla="val 2933"/>
            </a:avLst>
          </a:prstGeom>
          <a:solidFill>
            <a:srgbClr val="FFFFFF">
              <a:shade val="85000"/>
            </a:srgbClr>
          </a:solidFill>
          <a:ln>
            <a:noFill/>
          </a:ln>
          <a:effectLst>
            <a:reflection blurRad="12700" stA="38000" endPos="28000" dist="5000" dir="5400000" sy="-100000" algn="bl" rotWithShape="0"/>
          </a:effectLst>
        </p:spPr>
      </p:pic>
      <p:sp>
        <p:nvSpPr>
          <p:cNvPr id="25" name="矩形 24"/>
          <p:cNvSpPr/>
          <p:nvPr/>
        </p:nvSpPr>
        <p:spPr>
          <a:xfrm>
            <a:off x="4590101" y="4591000"/>
            <a:ext cx="2936879" cy="492443"/>
          </a:xfrm>
          <a:prstGeom prst="rect">
            <a:avLst/>
          </a:prstGeom>
          <a:solidFill>
            <a:schemeClr val="accent4">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pic>
        <p:nvPicPr>
          <p:cNvPr id="27" name="图片 26"/>
          <p:cNvPicPr>
            <a:picLocks noChangeAspect="1"/>
          </p:cNvPicPr>
          <p:nvPr/>
        </p:nvPicPr>
        <p:blipFill rotWithShape="1">
          <a:blip r:embed="rId2"/>
          <a:srcRect l="28917" r="28917"/>
          <a:stretch/>
        </p:blipFill>
        <p:spPr>
          <a:xfrm>
            <a:off x="7770709" y="1535402"/>
            <a:ext cx="2936879" cy="3915837"/>
          </a:xfrm>
          <a:prstGeom prst="roundRect">
            <a:avLst>
              <a:gd name="adj" fmla="val 2933"/>
            </a:avLst>
          </a:prstGeom>
          <a:solidFill>
            <a:srgbClr val="FFFFFF">
              <a:shade val="85000"/>
            </a:srgbClr>
          </a:solidFill>
          <a:ln>
            <a:noFill/>
          </a:ln>
          <a:effectLst>
            <a:reflection blurRad="12700" stA="38000" endPos="28000" dist="5000" dir="5400000" sy="-100000" algn="bl" rotWithShape="0"/>
          </a:effectLst>
        </p:spPr>
      </p:pic>
      <p:sp>
        <p:nvSpPr>
          <p:cNvPr id="28" name="矩形 27"/>
          <p:cNvSpPr/>
          <p:nvPr/>
        </p:nvSpPr>
        <p:spPr>
          <a:xfrm>
            <a:off x="7770709" y="4591000"/>
            <a:ext cx="2936879" cy="492443"/>
          </a:xfrm>
          <a:prstGeom prst="rect">
            <a:avLst/>
          </a:prstGeom>
          <a:solidFill>
            <a:schemeClr val="accent4">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pic>
        <p:nvPicPr>
          <p:cNvPr id="29" name="图片 28">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15" y="450315"/>
            <a:ext cx="1828800" cy="243840"/>
          </a:xfrm>
          <a:prstGeom prst="rect">
            <a:avLst/>
          </a:prstGeom>
        </p:spPr>
      </p:pic>
    </p:spTree>
    <p:extLst>
      <p:ext uri="{BB962C8B-B14F-4D97-AF65-F5344CB8AC3E}">
        <p14:creationId xmlns:p14="http://schemas.microsoft.com/office/powerpoint/2010/main" val="2138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作品展示</a:t>
            </a:r>
          </a:p>
        </p:txBody>
      </p:sp>
      <p:pic>
        <p:nvPicPr>
          <p:cNvPr id="3" name="图片 2"/>
          <p:cNvPicPr>
            <a:picLocks noChangeAspect="1"/>
          </p:cNvPicPr>
          <p:nvPr/>
        </p:nvPicPr>
        <p:blipFill>
          <a:blip r:embed="rId2"/>
          <a:stretch>
            <a:fillRect/>
          </a:stretch>
        </p:blipFill>
        <p:spPr>
          <a:xfrm>
            <a:off x="0" y="3351"/>
            <a:ext cx="12192000" cy="6854651"/>
          </a:xfrm>
          <a:prstGeom prst="rtTriangle">
            <a:avLst/>
          </a:prstGeom>
        </p:spPr>
      </p:pic>
      <p:sp>
        <p:nvSpPr>
          <p:cNvPr id="4" name="文本框 8"/>
          <p:cNvSpPr txBox="1"/>
          <p:nvPr/>
        </p:nvSpPr>
        <p:spPr>
          <a:xfrm>
            <a:off x="6842411" y="1979822"/>
            <a:ext cx="4902289"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顶部“开始”面板中可以对字体、字号、颜色、行距等进行修改。建议正文</a:t>
            </a:r>
            <a:r>
              <a:rPr lang="en-US" altLang="zh-CN" sz="1200" dirty="0">
                <a:solidFill>
                  <a:schemeClr val="tx1">
                    <a:lumMod val="75000"/>
                    <a:lumOff val="25000"/>
                  </a:schemeClr>
                </a:solidFill>
                <a:latin typeface="+mn-ea"/>
              </a:rPr>
              <a:t>8-14</a:t>
            </a:r>
            <a:r>
              <a:rPr lang="zh-CN" altLang="en-US" sz="1200" dirty="0">
                <a:solidFill>
                  <a:schemeClr val="tx1">
                    <a:lumMod val="75000"/>
                    <a:lumOff val="25000"/>
                  </a:schemeClr>
                </a:solidFill>
                <a:latin typeface="+mn-ea"/>
              </a:rPr>
              <a:t>号字，</a:t>
            </a:r>
            <a:r>
              <a:rPr lang="en-US" altLang="zh-CN" sz="1200" dirty="0">
                <a:solidFill>
                  <a:schemeClr val="tx1">
                    <a:lumMod val="75000"/>
                    <a:lumOff val="25000"/>
                  </a:schemeClr>
                </a:solidFill>
                <a:latin typeface="+mn-ea"/>
              </a:rPr>
              <a:t>1.3</a:t>
            </a:r>
            <a:r>
              <a:rPr lang="zh-CN" altLang="en-US" sz="1200" dirty="0">
                <a:solidFill>
                  <a:schemeClr val="tx1">
                    <a:lumMod val="75000"/>
                    <a:lumOff val="25000"/>
                  </a:schemeClr>
                </a:solidFill>
                <a:latin typeface="+mn-ea"/>
              </a:rPr>
              <a:t>倍字间距。顶部“开始”面板中可以对字体、字号、颜色、行距等进行修改。建议正文</a:t>
            </a:r>
            <a:r>
              <a:rPr lang="en-US" altLang="zh-CN" sz="1200" dirty="0">
                <a:solidFill>
                  <a:schemeClr val="tx1">
                    <a:lumMod val="75000"/>
                    <a:lumOff val="25000"/>
                  </a:schemeClr>
                </a:solidFill>
                <a:latin typeface="+mn-ea"/>
              </a:rPr>
              <a:t>8-14</a:t>
            </a:r>
            <a:r>
              <a:rPr lang="zh-CN" altLang="en-US" sz="1200" dirty="0">
                <a:solidFill>
                  <a:schemeClr val="tx1">
                    <a:lumMod val="75000"/>
                    <a:lumOff val="25000"/>
                  </a:schemeClr>
                </a:solidFill>
                <a:latin typeface="+mn-ea"/>
              </a:rPr>
              <a:t>号字，</a:t>
            </a:r>
            <a:r>
              <a:rPr lang="en-US" altLang="zh-CN" sz="1200" dirty="0">
                <a:solidFill>
                  <a:schemeClr val="tx1">
                    <a:lumMod val="75000"/>
                    <a:lumOff val="25000"/>
                  </a:schemeClr>
                </a:solidFill>
                <a:latin typeface="+mn-ea"/>
              </a:rPr>
              <a:t>1.3</a:t>
            </a:r>
            <a:r>
              <a:rPr lang="zh-CN" altLang="en-US" sz="1200" dirty="0">
                <a:solidFill>
                  <a:schemeClr val="tx1">
                    <a:lumMod val="75000"/>
                    <a:lumOff val="25000"/>
                  </a:schemeClr>
                </a:solidFill>
                <a:latin typeface="+mn-ea"/>
              </a:rPr>
              <a:t>倍字间距。顶部“开始”面板中可以对字体、字号、颜色、行距等进行修改。建议正文</a:t>
            </a:r>
            <a:r>
              <a:rPr lang="en-US" altLang="zh-CN" sz="1200" dirty="0">
                <a:solidFill>
                  <a:schemeClr val="tx1">
                    <a:lumMod val="75000"/>
                    <a:lumOff val="25000"/>
                  </a:schemeClr>
                </a:solidFill>
                <a:latin typeface="+mn-ea"/>
              </a:rPr>
              <a:t>8-14</a:t>
            </a:r>
            <a:r>
              <a:rPr lang="zh-CN" altLang="en-US" sz="1200" dirty="0">
                <a:solidFill>
                  <a:schemeClr val="tx1">
                    <a:lumMod val="75000"/>
                    <a:lumOff val="25000"/>
                  </a:schemeClr>
                </a:solidFill>
                <a:latin typeface="+mn-ea"/>
              </a:rPr>
              <a:t>号字，</a:t>
            </a:r>
            <a:r>
              <a:rPr lang="en-US" altLang="zh-CN" sz="1200" dirty="0">
                <a:solidFill>
                  <a:schemeClr val="tx1">
                    <a:lumMod val="75000"/>
                    <a:lumOff val="25000"/>
                  </a:schemeClr>
                </a:solidFill>
                <a:latin typeface="+mn-ea"/>
              </a:rPr>
              <a:t>1.3</a:t>
            </a:r>
            <a:r>
              <a:rPr lang="zh-CN" altLang="en-US" sz="1200" dirty="0">
                <a:solidFill>
                  <a:schemeClr val="tx1">
                    <a:lumMod val="75000"/>
                    <a:lumOff val="25000"/>
                  </a:schemeClr>
                </a:solidFill>
                <a:latin typeface="+mn-ea"/>
              </a:rPr>
              <a:t>倍字间距。</a:t>
            </a:r>
          </a:p>
        </p:txBody>
      </p:sp>
      <p:sp>
        <p:nvSpPr>
          <p:cNvPr id="5" name="矩形 4"/>
          <p:cNvSpPr/>
          <p:nvPr/>
        </p:nvSpPr>
        <p:spPr>
          <a:xfrm>
            <a:off x="6842408" y="1525772"/>
            <a:ext cx="2236510" cy="492443"/>
          </a:xfrm>
          <a:prstGeom prst="rect">
            <a:avLst/>
          </a:prstGeom>
        </p:spPr>
        <p:txBody>
          <a:bodyPr wrap="none">
            <a:spAutoFit/>
          </a:bodyPr>
          <a:lstStyle/>
          <a:p>
            <a:pPr lvl="0">
              <a:lnSpc>
                <a:spcPct val="130000"/>
              </a:lnSpc>
            </a:pPr>
            <a:r>
              <a:rPr lang="zh-CN" altLang="en-US" sz="2000" b="1" dirty="0">
                <a:solidFill>
                  <a:schemeClr val="accent4">
                    <a:lumMod val="75000"/>
                  </a:schemeClr>
                </a:solidFill>
              </a:rPr>
              <a:t>点击此处添加标题</a:t>
            </a:r>
            <a:endParaRPr lang="en-US" altLang="zh-CN" sz="2000" b="1" dirty="0">
              <a:solidFill>
                <a:schemeClr val="accent4">
                  <a:lumMod val="75000"/>
                </a:schemeClr>
              </a:solidFill>
            </a:endParaRPr>
          </a:p>
        </p:txBody>
      </p:sp>
      <p:pic>
        <p:nvPicPr>
          <p:cNvPr id="6" name="图片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15" y="450315"/>
            <a:ext cx="1828800" cy="243840"/>
          </a:xfrm>
          <a:prstGeom prst="rect">
            <a:avLst/>
          </a:prstGeom>
        </p:spPr>
      </p:pic>
    </p:spTree>
    <p:extLst>
      <p:ext uri="{BB962C8B-B14F-4D97-AF65-F5344CB8AC3E}">
        <p14:creationId xmlns:p14="http://schemas.microsoft.com/office/powerpoint/2010/main" val="55291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7219024" y="812850"/>
            <a:ext cx="932643" cy="634634"/>
          </a:xfrm>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8151665" y="812850"/>
            <a:ext cx="3253563" cy="634634"/>
          </a:xfrm>
        </p:spPr>
        <p:txBody>
          <a:bodyPr/>
          <a:lstStyle/>
          <a:p>
            <a:r>
              <a:rPr kumimoji="1" lang="zh-CN" altLang="en-US" dirty="0"/>
              <a:t>背景介绍</a:t>
            </a:r>
          </a:p>
        </p:txBody>
      </p:sp>
      <p:sp>
        <p:nvSpPr>
          <p:cNvPr id="6" name="文本占位符 5"/>
          <p:cNvSpPr>
            <a:spLocks noGrp="1"/>
          </p:cNvSpPr>
          <p:nvPr>
            <p:ph type="body" sz="quarter" idx="17"/>
          </p:nvPr>
        </p:nvSpPr>
        <p:spPr>
          <a:xfrm>
            <a:off x="7219024" y="1721806"/>
            <a:ext cx="932643" cy="634634"/>
          </a:xfrm>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a:xfrm>
            <a:off x="8151665" y="1721806"/>
            <a:ext cx="3253563" cy="634634"/>
          </a:xfrm>
        </p:spPr>
        <p:txBody>
          <a:bodyPr/>
          <a:lstStyle/>
          <a:p>
            <a:r>
              <a:rPr kumimoji="1" lang="en-US" altLang="zh-CN" dirty="0"/>
              <a:t>Wasserstein GAN</a:t>
            </a:r>
            <a:endParaRPr kumimoji="1" lang="zh-CN" altLang="en-US" dirty="0"/>
          </a:p>
        </p:txBody>
      </p:sp>
      <p:sp>
        <p:nvSpPr>
          <p:cNvPr id="8" name="文本占位符 7"/>
          <p:cNvSpPr>
            <a:spLocks noGrp="1"/>
          </p:cNvSpPr>
          <p:nvPr>
            <p:ph type="body" sz="quarter" idx="19"/>
          </p:nvPr>
        </p:nvSpPr>
        <p:spPr>
          <a:xfrm>
            <a:off x="7219024" y="2630762"/>
            <a:ext cx="932643" cy="634634"/>
          </a:xfrm>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a:xfrm>
            <a:off x="8151665" y="2630762"/>
            <a:ext cx="3253563" cy="634634"/>
          </a:xfrm>
        </p:spPr>
        <p:txBody>
          <a:bodyPr/>
          <a:lstStyle/>
          <a:p>
            <a:r>
              <a:rPr kumimoji="1" lang="zh-CN" altLang="en-US" dirty="0"/>
              <a:t>结合卷积网络的优化</a:t>
            </a:r>
          </a:p>
        </p:txBody>
      </p:sp>
      <p:sp>
        <p:nvSpPr>
          <p:cNvPr id="10" name="文本占位符 9"/>
          <p:cNvSpPr>
            <a:spLocks noGrp="1"/>
          </p:cNvSpPr>
          <p:nvPr>
            <p:ph type="body" sz="quarter" idx="21"/>
          </p:nvPr>
        </p:nvSpPr>
        <p:spPr>
          <a:xfrm>
            <a:off x="7219024" y="3539718"/>
            <a:ext cx="932643" cy="634634"/>
          </a:xfrm>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a:xfrm>
            <a:off x="8151665" y="3539718"/>
            <a:ext cx="3253563" cy="634634"/>
          </a:xfrm>
        </p:spPr>
        <p:txBody>
          <a:bodyPr/>
          <a:lstStyle/>
          <a:p>
            <a:r>
              <a:rPr kumimoji="1" lang="zh-CN" altLang="en-US" dirty="0"/>
              <a:t>在验证码数据集上的实验</a:t>
            </a:r>
          </a:p>
        </p:txBody>
      </p:sp>
      <p:sp>
        <p:nvSpPr>
          <p:cNvPr id="12" name="文本占位符 11"/>
          <p:cNvSpPr>
            <a:spLocks noGrp="1"/>
          </p:cNvSpPr>
          <p:nvPr>
            <p:ph type="body" sz="quarter" idx="23"/>
          </p:nvPr>
        </p:nvSpPr>
        <p:spPr>
          <a:xfrm>
            <a:off x="7219024" y="4448674"/>
            <a:ext cx="932643" cy="634634"/>
          </a:xfrm>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a:xfrm>
            <a:off x="8151665" y="4448674"/>
            <a:ext cx="3253563" cy="634634"/>
          </a:xfrm>
        </p:spPr>
        <p:txBody>
          <a:bodyPr/>
          <a:lstStyle/>
          <a:p>
            <a:r>
              <a:rPr kumimoji="1" lang="zh-CN" altLang="en-US" dirty="0"/>
              <a:t>在</a:t>
            </a:r>
            <a:r>
              <a:rPr kumimoji="1" lang="en-US" altLang="zh-CN" dirty="0" err="1"/>
              <a:t>CelebA</a:t>
            </a:r>
            <a:r>
              <a:rPr kumimoji="1" lang="zh-CN" altLang="en-US" dirty="0"/>
              <a:t>数据集上的实验</a:t>
            </a:r>
          </a:p>
        </p:txBody>
      </p:sp>
      <p:sp>
        <p:nvSpPr>
          <p:cNvPr id="14" name="文本占位符 11"/>
          <p:cNvSpPr txBox="1">
            <a:spLocks/>
          </p:cNvSpPr>
          <p:nvPr/>
        </p:nvSpPr>
        <p:spPr>
          <a:xfrm>
            <a:off x="7219022" y="5357630"/>
            <a:ext cx="93264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06</a:t>
            </a:r>
            <a:endParaRPr kumimoji="1" lang="zh-CN" altLang="en-US" dirty="0"/>
          </a:p>
        </p:txBody>
      </p:sp>
      <p:sp>
        <p:nvSpPr>
          <p:cNvPr id="17" name="文本占位符 12"/>
          <p:cNvSpPr txBox="1">
            <a:spLocks/>
          </p:cNvSpPr>
          <p:nvPr/>
        </p:nvSpPr>
        <p:spPr>
          <a:xfrm>
            <a:off x="8151667" y="5357630"/>
            <a:ext cx="325356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t>总结回顾</a:t>
            </a:r>
            <a:endParaRPr kumimoji="1" lang="zh-CN" altLang="en-US" dirty="0"/>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总结回顾</a:t>
            </a:r>
          </a:p>
        </p:txBody>
      </p:sp>
      <p:pic>
        <p:nvPicPr>
          <p:cNvPr id="4" name="图片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250656"/>
            <a:ext cx="1828800" cy="243840"/>
          </a:xfrm>
          <a:prstGeom prst="rect">
            <a:avLst/>
          </a:prstGeom>
        </p:spPr>
      </p:pic>
    </p:spTree>
    <p:extLst>
      <p:ext uri="{BB962C8B-B14F-4D97-AF65-F5344CB8AC3E}">
        <p14:creationId xmlns:p14="http://schemas.microsoft.com/office/powerpoint/2010/main" val="15437556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总结回顾</a:t>
            </a:r>
          </a:p>
        </p:txBody>
      </p:sp>
      <p:sp>
        <p:nvSpPr>
          <p:cNvPr id="3" name="矩形 2"/>
          <p:cNvSpPr/>
          <p:nvPr/>
        </p:nvSpPr>
        <p:spPr>
          <a:xfrm flipV="1">
            <a:off x="7162541" y="2234349"/>
            <a:ext cx="765739"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7974610" y="2812578"/>
            <a:ext cx="3339429" cy="1772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5" name="矩形 4"/>
          <p:cNvSpPr/>
          <p:nvPr/>
        </p:nvSpPr>
        <p:spPr>
          <a:xfrm>
            <a:off x="7974608" y="2279511"/>
            <a:ext cx="2236510" cy="492443"/>
          </a:xfrm>
          <a:prstGeom prst="rect">
            <a:avLst/>
          </a:prstGeom>
        </p:spPr>
        <p:txBody>
          <a:bodyPr wrap="none">
            <a:spAutoFit/>
          </a:bodyPr>
          <a:lstStyle/>
          <a:p>
            <a:pPr lvl="0">
              <a:lnSpc>
                <a:spcPct val="130000"/>
              </a:lnSpc>
            </a:pPr>
            <a:r>
              <a:rPr lang="zh-CN" altLang="en-US" sz="2000" b="1" dirty="0">
                <a:solidFill>
                  <a:schemeClr val="accent5">
                    <a:lumMod val="75000"/>
                  </a:schemeClr>
                </a:solidFill>
              </a:rPr>
              <a:t>点击此处添加标题</a:t>
            </a:r>
            <a:endParaRPr lang="en-US" altLang="zh-CN" sz="2000" b="1" dirty="0">
              <a:solidFill>
                <a:schemeClr val="accent5">
                  <a:lumMod val="75000"/>
                </a:schemeClr>
              </a:solidFill>
            </a:endParaRPr>
          </a:p>
        </p:txBody>
      </p:sp>
      <p:sp>
        <p:nvSpPr>
          <p:cNvPr id="6" name="矩形 5"/>
          <p:cNvSpPr/>
          <p:nvPr/>
        </p:nvSpPr>
        <p:spPr>
          <a:xfrm>
            <a:off x="7102135" y="2234347"/>
            <a:ext cx="816249" cy="892552"/>
          </a:xfrm>
          <a:prstGeom prst="rect">
            <a:avLst/>
          </a:prstGeom>
        </p:spPr>
        <p:txBody>
          <a:bodyPr wrap="none">
            <a:spAutoFit/>
          </a:bodyPr>
          <a:lstStyle/>
          <a:p>
            <a:pPr lvl="0">
              <a:lnSpc>
                <a:spcPct val="130000"/>
              </a:lnSpc>
            </a:pPr>
            <a:r>
              <a:rPr lang="en-US" altLang="zh-CN" sz="4000" b="1" dirty="0">
                <a:solidFill>
                  <a:schemeClr val="accent5">
                    <a:lumMod val="75000"/>
                  </a:schemeClr>
                </a:solidFill>
              </a:rPr>
              <a:t>01</a:t>
            </a:r>
          </a:p>
        </p:txBody>
      </p:sp>
      <p:graphicFrame>
        <p:nvGraphicFramePr>
          <p:cNvPr id="8" name="表格 7"/>
          <p:cNvGraphicFramePr>
            <a:graphicFrameLocks noGrp="1"/>
          </p:cNvGraphicFramePr>
          <p:nvPr>
            <p:extLst>
              <p:ext uri="{D42A27DB-BD31-4B8C-83A1-F6EECF244321}">
                <p14:modId xmlns:p14="http://schemas.microsoft.com/office/powerpoint/2010/main" val="629593614"/>
              </p:ext>
            </p:extLst>
          </p:nvPr>
        </p:nvGraphicFramePr>
        <p:xfrm>
          <a:off x="651489" y="1548451"/>
          <a:ext cx="4380675" cy="4301040"/>
        </p:xfrm>
        <a:graphic>
          <a:graphicData uri="http://schemas.openxmlformats.org/drawingml/2006/table">
            <a:tbl>
              <a:tblPr firstRow="1" bandRow="1">
                <a:tableStyleId>{7DF18680-E054-41AD-8BC1-D1AEF772440D}</a:tableStyleId>
              </a:tblPr>
              <a:tblGrid>
                <a:gridCol w="3243619">
                  <a:extLst>
                    <a:ext uri="{9D8B030D-6E8A-4147-A177-3AD203B41FA5}">
                      <a16:colId xmlns:a16="http://schemas.microsoft.com/office/drawing/2014/main" val="20000"/>
                    </a:ext>
                  </a:extLst>
                </a:gridCol>
                <a:gridCol w="1137057">
                  <a:extLst>
                    <a:ext uri="{9D8B030D-6E8A-4147-A177-3AD203B41FA5}">
                      <a16:colId xmlns:a16="http://schemas.microsoft.com/office/drawing/2014/main" val="20001"/>
                    </a:ext>
                  </a:extLst>
                </a:gridCol>
              </a:tblGrid>
              <a:tr h="537631">
                <a:tc>
                  <a:txBody>
                    <a:bodyPr/>
                    <a:lstStyle/>
                    <a:p>
                      <a:r>
                        <a:rPr lang="en-US" altLang="zh-CN" sz="1300" dirty="0">
                          <a:solidFill>
                            <a:schemeClr val="bg1"/>
                          </a:solidFill>
                        </a:rPr>
                        <a:t>TITLE</a:t>
                      </a:r>
                      <a:r>
                        <a:rPr lang="zh-CN" altLang="en-US" sz="1300" dirty="0">
                          <a:solidFill>
                            <a:schemeClr val="bg1"/>
                          </a:solidFill>
                        </a:rPr>
                        <a:t> </a:t>
                      </a:r>
                      <a:r>
                        <a:rPr lang="en-US" altLang="zh-CN" sz="1300" dirty="0">
                          <a:solidFill>
                            <a:schemeClr val="bg1"/>
                          </a:solidFill>
                        </a:rPr>
                        <a:t>HERE</a:t>
                      </a:r>
                      <a:endParaRPr lang="zh-CN" altLang="en-US" sz="1300" dirty="0">
                        <a:solidFill>
                          <a:schemeClr val="bg1"/>
                        </a:solidFill>
                      </a:endParaRPr>
                    </a:p>
                  </a:txBody>
                  <a:tcPr anchor="ctr"/>
                </a:tc>
                <a:tc>
                  <a:txBody>
                    <a:bodyPr/>
                    <a:lstStyle/>
                    <a:p>
                      <a:r>
                        <a:rPr lang="en-US" altLang="zh-CN" sz="1300" dirty="0">
                          <a:solidFill>
                            <a:schemeClr val="bg1"/>
                          </a:solidFill>
                        </a:rPr>
                        <a:t>CHECK</a:t>
                      </a:r>
                      <a:endParaRPr lang="zh-CN" altLang="en-US" sz="1300" dirty="0">
                        <a:solidFill>
                          <a:schemeClr val="bg1"/>
                        </a:solidFill>
                      </a:endParaRPr>
                    </a:p>
                  </a:txBody>
                  <a:tcPr anchor="ctr"/>
                </a:tc>
                <a:extLst>
                  <a:ext uri="{0D108BD9-81ED-4DB2-BD59-A6C34878D82A}">
                    <a16:rowId xmlns:a16="http://schemas.microsoft.com/office/drawing/2014/main" val="10000"/>
                  </a:ext>
                </a:extLst>
              </a:tr>
              <a:tr h="537631">
                <a:tc>
                  <a:txBody>
                    <a:bodyPr/>
                    <a:lstStyle/>
                    <a:p>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1"/>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2"/>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3"/>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a:p>
                  </a:txBody>
                  <a:tcPr anchor="ctr"/>
                </a:tc>
                <a:extLst>
                  <a:ext uri="{0D108BD9-81ED-4DB2-BD59-A6C34878D82A}">
                    <a16:rowId xmlns:a16="http://schemas.microsoft.com/office/drawing/2014/main" val="10004"/>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5"/>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6"/>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7"/>
                  </a:ext>
                </a:extLst>
              </a:tr>
            </a:tbl>
          </a:graphicData>
        </a:graphic>
      </p:graphicFrame>
      <p:sp>
        <p:nvSpPr>
          <p:cNvPr id="9" name="L 形 8"/>
          <p:cNvSpPr/>
          <p:nvPr/>
        </p:nvSpPr>
        <p:spPr>
          <a:xfrm rot="18900000">
            <a:off x="4288613" y="2188030"/>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 name="L 形 9"/>
          <p:cNvSpPr/>
          <p:nvPr/>
        </p:nvSpPr>
        <p:spPr>
          <a:xfrm rot="18900000">
            <a:off x="4284438" y="3314206"/>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L 形 10"/>
          <p:cNvSpPr/>
          <p:nvPr/>
        </p:nvSpPr>
        <p:spPr>
          <a:xfrm rot="18900000">
            <a:off x="4284438" y="4375643"/>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 name="L 形 11"/>
          <p:cNvSpPr/>
          <p:nvPr/>
        </p:nvSpPr>
        <p:spPr>
          <a:xfrm rot="18900000">
            <a:off x="4284438" y="4884262"/>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3" name="L 形 12"/>
          <p:cNvSpPr/>
          <p:nvPr/>
        </p:nvSpPr>
        <p:spPr>
          <a:xfrm rot="18900000">
            <a:off x="4284438" y="5453086"/>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4" name="图片 1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89" y="6174475"/>
            <a:ext cx="1828800" cy="243840"/>
          </a:xfrm>
          <a:prstGeom prst="rect">
            <a:avLst/>
          </a:prstGeom>
        </p:spPr>
      </p:pic>
    </p:spTree>
    <p:extLst>
      <p:ext uri="{BB962C8B-B14F-4D97-AF65-F5344CB8AC3E}">
        <p14:creationId xmlns:p14="http://schemas.microsoft.com/office/powerpoint/2010/main" val="67265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总结回顾</a:t>
            </a:r>
          </a:p>
        </p:txBody>
      </p:sp>
      <p:sp>
        <p:nvSpPr>
          <p:cNvPr id="3" name="文本框 8"/>
          <p:cNvSpPr txBox="1"/>
          <p:nvPr/>
        </p:nvSpPr>
        <p:spPr>
          <a:xfrm>
            <a:off x="1075046" y="2230684"/>
            <a:ext cx="9125860"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4" name="矩形 3"/>
          <p:cNvSpPr/>
          <p:nvPr/>
        </p:nvSpPr>
        <p:spPr>
          <a:xfrm>
            <a:off x="1075046" y="1697618"/>
            <a:ext cx="2236510" cy="492443"/>
          </a:xfrm>
          <a:prstGeom prst="rect">
            <a:avLst/>
          </a:prstGeom>
          <a:solidFill>
            <a:schemeClr val="accent5">
              <a:lumMod val="75000"/>
            </a:schemeClr>
          </a:solidFill>
        </p:spPr>
        <p:txBody>
          <a:bodyPr wrap="none">
            <a:spAutoFit/>
          </a:bodyPr>
          <a:lstStyle/>
          <a:p>
            <a:pPr lvl="0">
              <a:lnSpc>
                <a:spcPct val="130000"/>
              </a:lnSpc>
            </a:pPr>
            <a:r>
              <a:rPr lang="zh-CN" altLang="en-US" sz="2000" b="1" dirty="0">
                <a:solidFill>
                  <a:schemeClr val="bg1"/>
                </a:solidFill>
              </a:rPr>
              <a:t>点击此处添加标题</a:t>
            </a:r>
            <a:endParaRPr lang="en-US" altLang="zh-CN" sz="2000" b="1" dirty="0">
              <a:solidFill>
                <a:schemeClr val="bg1"/>
              </a:solidFill>
            </a:endParaRPr>
          </a:p>
        </p:txBody>
      </p:sp>
      <p:sp>
        <p:nvSpPr>
          <p:cNvPr id="5" name="矩形 4"/>
          <p:cNvSpPr/>
          <p:nvPr/>
        </p:nvSpPr>
        <p:spPr>
          <a:xfrm>
            <a:off x="1075047" y="3457061"/>
            <a:ext cx="1786908" cy="14355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861956" y="3457063"/>
            <a:ext cx="4536373" cy="143557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7398327" y="3457063"/>
            <a:ext cx="702624" cy="1435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100952" y="3457063"/>
            <a:ext cx="3026229" cy="14355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a:off x="1075045" y="4892635"/>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2861953" y="4892637"/>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7390737" y="4892637"/>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8081485" y="4892637"/>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11131465" y="4892635"/>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008091" y="5292732"/>
            <a:ext cx="2236510" cy="492443"/>
          </a:xfrm>
          <a:prstGeom prst="rect">
            <a:avLst/>
          </a:prstGeom>
        </p:spPr>
        <p:txBody>
          <a:bodyPr wrap="none">
            <a:spAutoFit/>
          </a:bodyPr>
          <a:lstStyle/>
          <a:p>
            <a:pPr lvl="0">
              <a:lnSpc>
                <a:spcPct val="130000"/>
              </a:lnSpc>
            </a:pPr>
            <a:r>
              <a:rPr lang="zh-CN" altLang="en-US" sz="2000" b="1" dirty="0">
                <a:solidFill>
                  <a:schemeClr val="accent5">
                    <a:lumMod val="75000"/>
                  </a:schemeClr>
                </a:solidFill>
              </a:rPr>
              <a:t>点击此处添加标题</a:t>
            </a:r>
            <a:endParaRPr lang="en-US" altLang="zh-CN" sz="2000" b="1" dirty="0">
              <a:solidFill>
                <a:schemeClr val="accent5">
                  <a:lumMod val="75000"/>
                </a:schemeClr>
              </a:solidFill>
            </a:endParaRPr>
          </a:p>
        </p:txBody>
      </p:sp>
      <p:sp>
        <p:nvSpPr>
          <p:cNvPr id="17" name="矩形 16"/>
          <p:cNvSpPr/>
          <p:nvPr/>
        </p:nvSpPr>
        <p:spPr>
          <a:xfrm>
            <a:off x="8497954" y="5292731"/>
            <a:ext cx="2236510" cy="492443"/>
          </a:xfrm>
          <a:prstGeom prst="rect">
            <a:avLst/>
          </a:prstGeom>
        </p:spPr>
        <p:txBody>
          <a:bodyPr wrap="none">
            <a:spAutoFit/>
          </a:bodyPr>
          <a:lstStyle/>
          <a:p>
            <a:pPr lvl="0">
              <a:lnSpc>
                <a:spcPct val="130000"/>
              </a:lnSpc>
            </a:pPr>
            <a:r>
              <a:rPr lang="zh-CN" altLang="en-US" sz="2000" b="1" dirty="0">
                <a:solidFill>
                  <a:schemeClr val="accent5">
                    <a:lumMod val="75000"/>
                  </a:schemeClr>
                </a:solidFill>
              </a:rPr>
              <a:t>点击此处添加标题</a:t>
            </a:r>
            <a:endParaRPr lang="en-US" altLang="zh-CN" sz="2000" b="1" dirty="0">
              <a:solidFill>
                <a:schemeClr val="accent5">
                  <a:lumMod val="75000"/>
                </a:schemeClr>
              </a:solidFill>
            </a:endParaRPr>
          </a:p>
        </p:txBody>
      </p:sp>
      <p:pic>
        <p:nvPicPr>
          <p:cNvPr id="18" name="图片 1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575" y="450315"/>
            <a:ext cx="1828800" cy="243840"/>
          </a:xfrm>
          <a:prstGeom prst="rect">
            <a:avLst/>
          </a:prstGeom>
        </p:spPr>
      </p:pic>
    </p:spTree>
    <p:extLst>
      <p:ext uri="{BB962C8B-B14F-4D97-AF65-F5344CB8AC3E}">
        <p14:creationId xmlns:p14="http://schemas.microsoft.com/office/powerpoint/2010/main" val="11306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总结回顾</a:t>
            </a:r>
          </a:p>
        </p:txBody>
      </p:sp>
      <p:sp>
        <p:nvSpPr>
          <p:cNvPr id="9" name="饼图 8"/>
          <p:cNvSpPr/>
          <p:nvPr/>
        </p:nvSpPr>
        <p:spPr>
          <a:xfrm>
            <a:off x="1306285" y="1494691"/>
            <a:ext cx="2576947" cy="2576944"/>
          </a:xfrm>
          <a:prstGeom prst="pie">
            <a:avLst>
              <a:gd name="adj1" fmla="val 19845934"/>
              <a:gd name="adj2" fmla="val 162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椭圆 9"/>
          <p:cNvSpPr/>
          <p:nvPr/>
        </p:nvSpPr>
        <p:spPr>
          <a:xfrm>
            <a:off x="1486773" y="1675178"/>
            <a:ext cx="2215975" cy="221597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 name="组合 22"/>
          <p:cNvGrpSpPr/>
          <p:nvPr/>
        </p:nvGrpSpPr>
        <p:grpSpPr>
          <a:xfrm>
            <a:off x="2197316" y="2471179"/>
            <a:ext cx="794889" cy="623975"/>
            <a:chOff x="3654425" y="5089525"/>
            <a:chExt cx="1860550" cy="1460500"/>
          </a:xfrm>
          <a:solidFill>
            <a:schemeClr val="bg1"/>
          </a:solidFill>
        </p:grpSpPr>
        <p:sp>
          <p:nvSpPr>
            <p:cNvPr id="1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 27"/>
          <p:cNvGrpSpPr/>
          <p:nvPr/>
        </p:nvGrpSpPr>
        <p:grpSpPr>
          <a:xfrm>
            <a:off x="1338760" y="4250612"/>
            <a:ext cx="2461443" cy="1674158"/>
            <a:chOff x="1030001" y="4724869"/>
            <a:chExt cx="2461442" cy="1674157"/>
          </a:xfrm>
        </p:grpSpPr>
        <p:sp>
          <p:nvSpPr>
            <p:cNvPr id="26" name="文本框 8"/>
            <p:cNvSpPr txBox="1"/>
            <p:nvPr/>
          </p:nvSpPr>
          <p:spPr>
            <a:xfrm>
              <a:off x="1030001" y="5346430"/>
              <a:ext cx="2461442"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标题数字等都可以通过点击和重新输入进行更改，顶部“开始”面板中可以对字体、字号、颜色、行距等进行修改。</a:t>
              </a:r>
            </a:p>
          </p:txBody>
        </p:sp>
        <p:sp>
          <p:nvSpPr>
            <p:cNvPr id="27" name="矩形 26"/>
            <p:cNvSpPr/>
            <p:nvPr/>
          </p:nvSpPr>
          <p:spPr>
            <a:xfrm>
              <a:off x="1030001" y="4724869"/>
              <a:ext cx="2461441" cy="492443"/>
            </a:xfrm>
            <a:prstGeom prst="rect">
              <a:avLst/>
            </a:prstGeom>
            <a:solidFill>
              <a:schemeClr val="accent5">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grpSp>
      <p:sp>
        <p:nvSpPr>
          <p:cNvPr id="32" name="饼图 31"/>
          <p:cNvSpPr/>
          <p:nvPr/>
        </p:nvSpPr>
        <p:spPr>
          <a:xfrm>
            <a:off x="4770474" y="1494691"/>
            <a:ext cx="2576947" cy="2576944"/>
          </a:xfrm>
          <a:prstGeom prst="pie">
            <a:avLst>
              <a:gd name="adj1" fmla="val 19845934"/>
              <a:gd name="adj2" fmla="val 162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椭圆 32"/>
          <p:cNvSpPr/>
          <p:nvPr/>
        </p:nvSpPr>
        <p:spPr>
          <a:xfrm>
            <a:off x="4950960" y="1675178"/>
            <a:ext cx="2215975" cy="221597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 name="组合 22"/>
          <p:cNvGrpSpPr/>
          <p:nvPr/>
        </p:nvGrpSpPr>
        <p:grpSpPr>
          <a:xfrm>
            <a:off x="5661503" y="2471179"/>
            <a:ext cx="794889" cy="623975"/>
            <a:chOff x="3654425" y="5089525"/>
            <a:chExt cx="1860550" cy="1460500"/>
          </a:xfrm>
          <a:solidFill>
            <a:schemeClr val="bg1"/>
          </a:solidFill>
        </p:grpSpPr>
        <p:sp>
          <p:nvSpPr>
            <p:cNvPr id="38"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 34"/>
          <p:cNvGrpSpPr/>
          <p:nvPr/>
        </p:nvGrpSpPr>
        <p:grpSpPr>
          <a:xfrm>
            <a:off x="4802947" y="4250612"/>
            <a:ext cx="2461443" cy="1674158"/>
            <a:chOff x="1030001" y="4724869"/>
            <a:chExt cx="2461442" cy="1674157"/>
          </a:xfrm>
        </p:grpSpPr>
        <p:sp>
          <p:nvSpPr>
            <p:cNvPr id="36" name="文本框 8"/>
            <p:cNvSpPr txBox="1"/>
            <p:nvPr/>
          </p:nvSpPr>
          <p:spPr>
            <a:xfrm>
              <a:off x="1030001" y="5346430"/>
              <a:ext cx="2461442"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标题数字等都可以通过点击和重新输入进行更改，顶部“开始”面板中可以对字体、字号、颜色、行距等进行修改。</a:t>
              </a:r>
            </a:p>
          </p:txBody>
        </p:sp>
        <p:sp>
          <p:nvSpPr>
            <p:cNvPr id="37" name="矩形 36"/>
            <p:cNvSpPr/>
            <p:nvPr/>
          </p:nvSpPr>
          <p:spPr>
            <a:xfrm>
              <a:off x="1030001" y="4724869"/>
              <a:ext cx="2461441" cy="492443"/>
            </a:xfrm>
            <a:prstGeom prst="rect">
              <a:avLst/>
            </a:prstGeom>
            <a:solidFill>
              <a:schemeClr val="accent5">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grpSp>
      <p:sp>
        <p:nvSpPr>
          <p:cNvPr id="46" name="饼图 45"/>
          <p:cNvSpPr/>
          <p:nvPr/>
        </p:nvSpPr>
        <p:spPr>
          <a:xfrm>
            <a:off x="8234659" y="1494691"/>
            <a:ext cx="2576947" cy="2576944"/>
          </a:xfrm>
          <a:prstGeom prst="pie">
            <a:avLst>
              <a:gd name="adj1" fmla="val 19845934"/>
              <a:gd name="adj2" fmla="val 162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椭圆 46"/>
          <p:cNvSpPr/>
          <p:nvPr/>
        </p:nvSpPr>
        <p:spPr>
          <a:xfrm>
            <a:off x="8415147" y="1675178"/>
            <a:ext cx="2215975" cy="221597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8" name="组合 22"/>
          <p:cNvGrpSpPr/>
          <p:nvPr/>
        </p:nvGrpSpPr>
        <p:grpSpPr>
          <a:xfrm>
            <a:off x="9125688" y="2471179"/>
            <a:ext cx="794889" cy="623975"/>
            <a:chOff x="3654425" y="5089525"/>
            <a:chExt cx="1860550" cy="1460500"/>
          </a:xfrm>
          <a:solidFill>
            <a:schemeClr val="bg1"/>
          </a:solidFill>
        </p:grpSpPr>
        <p:sp>
          <p:nvSpPr>
            <p:cNvPr id="5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 48"/>
          <p:cNvGrpSpPr/>
          <p:nvPr/>
        </p:nvGrpSpPr>
        <p:grpSpPr>
          <a:xfrm>
            <a:off x="8267134" y="4250612"/>
            <a:ext cx="2461443" cy="1674158"/>
            <a:chOff x="1030001" y="4724869"/>
            <a:chExt cx="2461442" cy="1674157"/>
          </a:xfrm>
        </p:grpSpPr>
        <p:sp>
          <p:nvSpPr>
            <p:cNvPr id="50" name="文本框 8"/>
            <p:cNvSpPr txBox="1"/>
            <p:nvPr/>
          </p:nvSpPr>
          <p:spPr>
            <a:xfrm>
              <a:off x="1030001" y="5346430"/>
              <a:ext cx="2461442"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标题数字等都可以通过点击和重新输入进行更改，顶部“开始”面板中可以对字体、字号、颜色、行距等进行修改。</a:t>
              </a:r>
            </a:p>
          </p:txBody>
        </p:sp>
        <p:sp>
          <p:nvSpPr>
            <p:cNvPr id="51" name="矩形 50"/>
            <p:cNvSpPr/>
            <p:nvPr/>
          </p:nvSpPr>
          <p:spPr>
            <a:xfrm>
              <a:off x="1030001" y="4724869"/>
              <a:ext cx="2461441" cy="492443"/>
            </a:xfrm>
            <a:prstGeom prst="rect">
              <a:avLst/>
            </a:prstGeom>
            <a:solidFill>
              <a:schemeClr val="accent5">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grpSp>
      <p:pic>
        <p:nvPicPr>
          <p:cNvPr id="59" name="图片 58">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575" y="450315"/>
            <a:ext cx="1828800" cy="243840"/>
          </a:xfrm>
          <a:prstGeom prst="rect">
            <a:avLst/>
          </a:prstGeom>
        </p:spPr>
      </p:pic>
    </p:spTree>
    <p:extLst>
      <p:ext uri="{BB962C8B-B14F-4D97-AF65-F5344CB8AC3E}">
        <p14:creationId xmlns:p14="http://schemas.microsoft.com/office/powerpoint/2010/main" val="29411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3" name="文本占位符 2"/>
          <p:cNvSpPr>
            <a:spLocks noGrp="1"/>
          </p:cNvSpPr>
          <p:nvPr>
            <p:ph type="body" sz="quarter" idx="14"/>
          </p:nvPr>
        </p:nvSpPr>
        <p:spPr/>
        <p:txBody>
          <a:bodyPr/>
          <a:lstStyle/>
          <a:p>
            <a:r>
              <a:rPr kumimoji="1" lang="en-US" altLang="zh-CN" dirty="0"/>
              <a:t>《</a:t>
            </a:r>
            <a:r>
              <a:rPr kumimoji="1" lang="zh-CN" altLang="en-US" dirty="0"/>
              <a:t>此处添加你的毕业设计名称</a:t>
            </a:r>
            <a:r>
              <a:rPr kumimoji="1" lang="en-US" altLang="zh-CN" dirty="0"/>
              <a:t>》</a:t>
            </a:r>
            <a:endParaRPr kumimoji="1" lang="zh-CN" altLang="en-US" dirty="0"/>
          </a:p>
        </p:txBody>
      </p:sp>
      <p:sp>
        <p:nvSpPr>
          <p:cNvPr id="4" name="文本占位符 3"/>
          <p:cNvSpPr>
            <a:spLocks noGrp="1"/>
          </p:cNvSpPr>
          <p:nvPr>
            <p:ph type="body" sz="quarter" idx="15"/>
          </p:nvPr>
        </p:nvSpPr>
        <p:spPr>
          <a:xfrm>
            <a:off x="2915216" y="4033469"/>
            <a:ext cx="8084655" cy="1386027"/>
          </a:xfrm>
        </p:spPr>
        <p:txBody>
          <a:bodyPr/>
          <a:lstStyle/>
          <a:p>
            <a:r>
              <a:rPr kumimoji="1" lang="zh-CN" altLang="en-US" dirty="0"/>
              <a:t>答辩人：</a:t>
            </a:r>
            <a:r>
              <a:rPr kumimoji="1" lang="en-US" altLang="zh-CN" dirty="0"/>
              <a:t>JANE</a:t>
            </a:r>
            <a:r>
              <a:rPr kumimoji="1" lang="zh-CN" altLang="en-US" dirty="0"/>
              <a:t> </a:t>
            </a:r>
            <a:r>
              <a:rPr kumimoji="1" lang="en-US" altLang="zh-CN" dirty="0"/>
              <a:t>DOE</a:t>
            </a:r>
            <a:endParaRPr kumimoji="1" lang="zh-CN" altLang="en-US" dirty="0"/>
          </a:p>
          <a:p>
            <a:r>
              <a:rPr kumimoji="1" lang="zh-CN" altLang="en-US" dirty="0"/>
              <a:t>指导老师：</a:t>
            </a:r>
            <a:r>
              <a:rPr kumimoji="1" lang="en-US" altLang="zh-CN" dirty="0"/>
              <a:t>JOHN</a:t>
            </a:r>
            <a:r>
              <a:rPr kumimoji="1" lang="zh-CN" altLang="en-US" dirty="0"/>
              <a:t> </a:t>
            </a:r>
            <a:r>
              <a:rPr kumimoji="1" lang="en-US" altLang="zh-CN" dirty="0"/>
              <a:t>DOE</a:t>
            </a:r>
            <a:endParaRPr kumimoji="1" lang="zh-CN" altLang="en-US" dirty="0"/>
          </a:p>
          <a:p>
            <a:r>
              <a:rPr kumimoji="1" lang="zh-CN" altLang="en-US" dirty="0"/>
              <a:t>学校名称：</a:t>
            </a:r>
            <a:r>
              <a:rPr kumimoji="1" lang="en-US" altLang="zh-CN" dirty="0"/>
              <a:t>OfficePLUS</a:t>
            </a:r>
            <a:r>
              <a:rPr kumimoji="1" lang="zh-CN" altLang="en-US" dirty="0"/>
              <a:t>设计学院</a:t>
            </a:r>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250656"/>
            <a:ext cx="1828800" cy="243840"/>
          </a:xfrm>
          <a:prstGeom prst="rect">
            <a:avLst/>
          </a:prstGeom>
        </p:spPr>
      </p:pic>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12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7956" cy="6858000"/>
          </a:xfrm>
          <a:prstGeom prst="rect">
            <a:avLst/>
          </a:prstGeom>
        </p:spPr>
      </p:pic>
      <p:sp>
        <p:nvSpPr>
          <p:cNvPr id="3" name="矩形 2"/>
          <p:cNvSpPr/>
          <p:nvPr/>
        </p:nvSpPr>
        <p:spPr>
          <a:xfrm>
            <a:off x="440603" y="759873"/>
            <a:ext cx="1569660" cy="369332"/>
          </a:xfrm>
          <a:prstGeom prst="rect">
            <a:avLst/>
          </a:prstGeom>
        </p:spPr>
        <p:txBody>
          <a:bodyPr wrap="none">
            <a:spAutoFit/>
          </a:bodyPr>
          <a:lstStyle/>
          <a:p>
            <a:pPr defTabSz="609570"/>
            <a:r>
              <a:rPr lang="zh-CN" altLang="en-US" dirty="0">
                <a:solidFill>
                  <a:schemeClr val="bg1"/>
                </a:solidFill>
                <a:latin typeface="Segoe UI Light"/>
                <a:ea typeface="微软雅黑"/>
                <a:cs typeface="Segoe UI Light"/>
              </a:rPr>
              <a:t>背景图片素材</a:t>
            </a:r>
          </a:p>
        </p:txBody>
      </p:sp>
      <p:sp>
        <p:nvSpPr>
          <p:cNvPr id="4" name="矩形 3"/>
          <p:cNvSpPr/>
          <p:nvPr/>
        </p:nvSpPr>
        <p:spPr>
          <a:xfrm>
            <a:off x="440605" y="182446"/>
            <a:ext cx="777777" cy="246221"/>
          </a:xfrm>
          <a:prstGeom prst="rect">
            <a:avLst/>
          </a:prstGeom>
        </p:spPr>
        <p:txBody>
          <a:bodyPr wrap="none">
            <a:spAutoFit/>
          </a:bodyPr>
          <a:lstStyle/>
          <a:p>
            <a:pPr defTabSz="609570"/>
            <a:r>
              <a:rPr kumimoji="1" lang="en-US" altLang="zh-CN" sz="1000" dirty="0">
                <a:solidFill>
                  <a:schemeClr val="bg1"/>
                </a:solidFill>
                <a:latin typeface="Segoe UI Light"/>
                <a:ea typeface="微软雅黑" charset="0"/>
                <a:cs typeface="Segoe UI Light"/>
              </a:rPr>
              <a:t>OfficePLUS</a:t>
            </a:r>
            <a:endParaRPr lang="zh-CN" altLang="en-US" sz="1000" dirty="0">
              <a:solidFill>
                <a:schemeClr val="bg1"/>
              </a:solidFill>
              <a:latin typeface="Segoe UI Light"/>
              <a:ea typeface="微软雅黑" charset="0"/>
              <a:cs typeface="Segoe UI Light"/>
            </a:endParaRPr>
          </a:p>
        </p:txBody>
      </p:sp>
    </p:spTree>
    <p:extLst>
      <p:ext uri="{BB962C8B-B14F-4D97-AF65-F5344CB8AC3E}">
        <p14:creationId xmlns:p14="http://schemas.microsoft.com/office/powerpoint/2010/main" val="1669475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0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背景介绍</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背景介绍</a:t>
            </a:r>
          </a:p>
        </p:txBody>
      </p:sp>
      <p:sp>
        <p:nvSpPr>
          <p:cNvPr id="3" name="矩形 2"/>
          <p:cNvSpPr/>
          <p:nvPr/>
        </p:nvSpPr>
        <p:spPr>
          <a:xfrm flipV="1">
            <a:off x="3182921" y="3233857"/>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3938761" y="3737183"/>
            <a:ext cx="2517668"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生成模型</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对抗训练</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生成器、判别器</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生成与样本相似的数据</a:t>
            </a:r>
            <a:endParaRPr lang="en-US" altLang="zh-CN" sz="1400" dirty="0">
              <a:solidFill>
                <a:schemeClr val="tx1">
                  <a:lumMod val="75000"/>
                  <a:lumOff val="25000"/>
                </a:schemeClr>
              </a:solidFill>
              <a:latin typeface="+mn-ea"/>
            </a:endParaRPr>
          </a:p>
        </p:txBody>
      </p:sp>
      <p:sp>
        <p:nvSpPr>
          <p:cNvPr id="5" name="矩形 4"/>
          <p:cNvSpPr/>
          <p:nvPr/>
        </p:nvSpPr>
        <p:spPr>
          <a:xfrm>
            <a:off x="3994988" y="3279019"/>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6" name="矩形 5"/>
          <p:cNvSpPr/>
          <p:nvPr/>
        </p:nvSpPr>
        <p:spPr>
          <a:xfrm>
            <a:off x="3122515" y="3233855"/>
            <a:ext cx="816249" cy="892552"/>
          </a:xfrm>
          <a:prstGeom prst="rect">
            <a:avLst/>
          </a:prstGeom>
        </p:spPr>
        <p:txBody>
          <a:bodyPr wrap="none">
            <a:spAutoFit/>
          </a:bodyPr>
          <a:lstStyle/>
          <a:p>
            <a:pPr lvl="0">
              <a:lnSpc>
                <a:spcPct val="130000"/>
              </a:lnSpc>
            </a:pPr>
            <a:r>
              <a:rPr lang="en-US" altLang="zh-CN" sz="4000" b="1" dirty="0">
                <a:solidFill>
                  <a:schemeClr val="accent1"/>
                </a:solidFill>
              </a:rPr>
              <a:t>01</a:t>
            </a:r>
          </a:p>
        </p:txBody>
      </p:sp>
      <p:sp>
        <p:nvSpPr>
          <p:cNvPr id="9" name="矩形 8"/>
          <p:cNvSpPr/>
          <p:nvPr/>
        </p:nvSpPr>
        <p:spPr>
          <a:xfrm flipV="1">
            <a:off x="7222275" y="3233857"/>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7978115" y="3726297"/>
            <a:ext cx="2517668" cy="1772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生成“自然”图像</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图像超分辨率重建</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自然语言处理</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文字和图像的相互转化</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与强化学习相结合</a:t>
            </a:r>
            <a:endParaRPr lang="en-US" altLang="zh-CN" sz="1400" dirty="0">
              <a:solidFill>
                <a:schemeClr val="tx1">
                  <a:lumMod val="75000"/>
                  <a:lumOff val="25000"/>
                </a:schemeClr>
              </a:solidFill>
              <a:latin typeface="+mn-ea"/>
            </a:endParaRPr>
          </a:p>
          <a:p>
            <a:pPr>
              <a:lnSpc>
                <a:spcPct val="130000"/>
              </a:lnSpc>
            </a:pPr>
            <a:endParaRPr lang="zh-CN" altLang="en-US" sz="1400" dirty="0">
              <a:solidFill>
                <a:schemeClr val="tx1">
                  <a:lumMod val="75000"/>
                  <a:lumOff val="25000"/>
                </a:schemeClr>
              </a:solidFill>
              <a:latin typeface="+mn-ea"/>
            </a:endParaRPr>
          </a:p>
        </p:txBody>
      </p:sp>
      <p:sp>
        <p:nvSpPr>
          <p:cNvPr id="11" name="矩形 10"/>
          <p:cNvSpPr/>
          <p:nvPr/>
        </p:nvSpPr>
        <p:spPr>
          <a:xfrm>
            <a:off x="8034343" y="3279019"/>
            <a:ext cx="1560042" cy="492443"/>
          </a:xfrm>
          <a:prstGeom prst="rect">
            <a:avLst/>
          </a:prstGeom>
        </p:spPr>
        <p:txBody>
          <a:bodyPr wrap="none">
            <a:spAutoFit/>
          </a:bodyPr>
          <a:lstStyle/>
          <a:p>
            <a:pPr lvl="0">
              <a:lnSpc>
                <a:spcPct val="130000"/>
              </a:lnSpc>
            </a:pPr>
            <a:r>
              <a:rPr lang="en-US" altLang="zh-CN" sz="2000" b="1" dirty="0">
                <a:solidFill>
                  <a:schemeClr val="accent1">
                    <a:lumMod val="75000"/>
                  </a:schemeClr>
                </a:solidFill>
              </a:rPr>
              <a:t>GAN</a:t>
            </a:r>
            <a:r>
              <a:rPr lang="zh-CN" altLang="en-US" sz="2000" b="1" dirty="0">
                <a:solidFill>
                  <a:schemeClr val="accent1">
                    <a:lumMod val="75000"/>
                  </a:schemeClr>
                </a:solidFill>
              </a:rPr>
              <a:t>的应用</a:t>
            </a:r>
            <a:endParaRPr lang="en-US" altLang="zh-CN" sz="2000" b="1" dirty="0">
              <a:solidFill>
                <a:schemeClr val="accent1">
                  <a:lumMod val="75000"/>
                </a:schemeClr>
              </a:solidFill>
            </a:endParaRPr>
          </a:p>
        </p:txBody>
      </p:sp>
      <p:sp>
        <p:nvSpPr>
          <p:cNvPr id="12" name="矩形 11"/>
          <p:cNvSpPr/>
          <p:nvPr/>
        </p:nvSpPr>
        <p:spPr>
          <a:xfrm>
            <a:off x="7161869" y="3233855"/>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4" name="矩形 3"/>
          <p:cNvSpPr/>
          <p:nvPr/>
        </p:nvSpPr>
        <p:spPr>
          <a:xfrm>
            <a:off x="180208" y="1499601"/>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39" name="流程图: 数据 38"/>
          <p:cNvSpPr/>
          <p:nvPr/>
        </p:nvSpPr>
        <p:spPr>
          <a:xfrm>
            <a:off x="3220811"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 data</a:t>
            </a:r>
            <a:endParaRPr kumimoji="1" lang="zh-CN" altLang="en-US" dirty="0"/>
          </a:p>
        </p:txBody>
      </p:sp>
      <p:sp>
        <p:nvSpPr>
          <p:cNvPr id="40" name="流程图: 数据 39"/>
          <p:cNvSpPr/>
          <p:nvPr/>
        </p:nvSpPr>
        <p:spPr>
          <a:xfrm>
            <a:off x="3220811" y="4136685"/>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 data</a:t>
            </a:r>
            <a:endParaRPr kumimoji="1" lang="zh-CN" altLang="en-US" dirty="0"/>
          </a:p>
        </p:txBody>
      </p:sp>
      <p:sp>
        <p:nvSpPr>
          <p:cNvPr id="41" name="流程图: 数据 40"/>
          <p:cNvSpPr/>
          <p:nvPr/>
        </p:nvSpPr>
        <p:spPr>
          <a:xfrm>
            <a:off x="507349" y="4125724"/>
            <a:ext cx="766280"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z</a:t>
            </a:r>
            <a:endParaRPr kumimoji="1" lang="zh-CN" altLang="en-US" dirty="0"/>
          </a:p>
        </p:txBody>
      </p:sp>
      <p:sp>
        <p:nvSpPr>
          <p:cNvPr id="42" name="流程图: 过程 41"/>
          <p:cNvSpPr/>
          <p:nvPr/>
        </p:nvSpPr>
        <p:spPr>
          <a:xfrm>
            <a:off x="2035629" y="3739240"/>
            <a:ext cx="555172" cy="1284594"/>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生成器</a:t>
            </a:r>
          </a:p>
        </p:txBody>
      </p:sp>
      <p:sp>
        <p:nvSpPr>
          <p:cNvPr id="43" name="流程图: 过程 42"/>
          <p:cNvSpPr/>
          <p:nvPr/>
        </p:nvSpPr>
        <p:spPr>
          <a:xfrm>
            <a:off x="5240428" y="2841128"/>
            <a:ext cx="555172" cy="1284596"/>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判别器</a:t>
            </a:r>
          </a:p>
        </p:txBody>
      </p:sp>
      <p:sp>
        <p:nvSpPr>
          <p:cNvPr id="44" name="箭头: 右 43"/>
          <p:cNvSpPr/>
          <p:nvPr/>
        </p:nvSpPr>
        <p:spPr>
          <a:xfrm>
            <a:off x="2590801" y="4190995"/>
            <a:ext cx="772887" cy="38371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箭头: 右 44"/>
          <p:cNvSpPr/>
          <p:nvPr/>
        </p:nvSpPr>
        <p:spPr>
          <a:xfrm>
            <a:off x="1208314" y="4195155"/>
            <a:ext cx="827315" cy="37275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箭头: 右 45"/>
          <p:cNvSpPr/>
          <p:nvPr/>
        </p:nvSpPr>
        <p:spPr>
          <a:xfrm rot="1557201">
            <a:off x="4178753" y="263973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箭头: 右 46"/>
          <p:cNvSpPr/>
          <p:nvPr/>
        </p:nvSpPr>
        <p:spPr>
          <a:xfrm rot="20042799" flipV="1">
            <a:off x="4178753" y="394546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箭头: 右 47"/>
          <p:cNvSpPr/>
          <p:nvPr/>
        </p:nvSpPr>
        <p:spPr>
          <a:xfrm rot="20042799" flipV="1">
            <a:off x="5734686" y="2607072"/>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箭头: 右 48"/>
          <p:cNvSpPr/>
          <p:nvPr/>
        </p:nvSpPr>
        <p:spPr>
          <a:xfrm rot="1557201">
            <a:off x="5734687" y="3977524"/>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流程图: 数据 49"/>
          <p:cNvSpPr/>
          <p:nvPr/>
        </p:nvSpPr>
        <p:spPr>
          <a:xfrm>
            <a:off x="6696567"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a:t>
            </a:r>
            <a:endParaRPr kumimoji="1" lang="zh-CN" altLang="en-US" dirty="0"/>
          </a:p>
        </p:txBody>
      </p:sp>
      <p:sp>
        <p:nvSpPr>
          <p:cNvPr id="51" name="流程图: 数据 50"/>
          <p:cNvSpPr/>
          <p:nvPr/>
        </p:nvSpPr>
        <p:spPr>
          <a:xfrm>
            <a:off x="6702064" y="411305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a:t>
            </a:r>
            <a:endParaRPr kumimoji="1" lang="zh-CN" altLang="en-US" dirty="0"/>
          </a:p>
        </p:txBody>
      </p:sp>
      <p:grpSp>
        <p:nvGrpSpPr>
          <p:cNvPr id="69" name="组合 68"/>
          <p:cNvGrpSpPr/>
          <p:nvPr/>
        </p:nvGrpSpPr>
        <p:grpSpPr>
          <a:xfrm>
            <a:off x="6696567" y="1421326"/>
            <a:ext cx="4606742" cy="2960208"/>
            <a:chOff x="6696567" y="1421326"/>
            <a:chExt cx="4606742" cy="2960208"/>
          </a:xfrm>
        </p:grpSpPr>
        <p:sp>
          <p:nvSpPr>
            <p:cNvPr id="52" name="流程图: 数据 51"/>
            <p:cNvSpPr/>
            <p:nvPr/>
          </p:nvSpPr>
          <p:spPr>
            <a:xfrm>
              <a:off x="6696567" y="142132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3" name="流程图: 数据 52"/>
            <p:cNvSpPr/>
            <p:nvPr/>
          </p:nvSpPr>
          <p:spPr>
            <a:xfrm>
              <a:off x="6702064" y="327371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55" name="箭头: V 形 54"/>
            <p:cNvSpPr/>
            <p:nvPr/>
          </p:nvSpPr>
          <p:spPr>
            <a:xfrm>
              <a:off x="7690811" y="1677140"/>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6" name="箭头: V 形 55"/>
            <p:cNvSpPr/>
            <p:nvPr/>
          </p:nvSpPr>
          <p:spPr>
            <a:xfrm>
              <a:off x="7690811" y="347336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8" name="右大括号 57"/>
            <p:cNvSpPr/>
            <p:nvPr/>
          </p:nvSpPr>
          <p:spPr>
            <a:xfrm>
              <a:off x="8704171" y="2131226"/>
              <a:ext cx="685800" cy="17985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矩形: 圆角 58"/>
            <p:cNvSpPr/>
            <p:nvPr/>
          </p:nvSpPr>
          <p:spPr>
            <a:xfrm>
              <a:off x="9430966" y="2714367"/>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dis_loss</a:t>
              </a:r>
              <a:endParaRPr kumimoji="1" lang="zh-CN" altLang="en-US" dirty="0"/>
            </a:p>
          </p:txBody>
        </p:sp>
      </p:grpSp>
      <p:grpSp>
        <p:nvGrpSpPr>
          <p:cNvPr id="68" name="组合 67"/>
          <p:cNvGrpSpPr/>
          <p:nvPr/>
        </p:nvGrpSpPr>
        <p:grpSpPr>
          <a:xfrm>
            <a:off x="6702064" y="4392451"/>
            <a:ext cx="4601245" cy="1071579"/>
            <a:chOff x="6702064" y="4392451"/>
            <a:chExt cx="4601245" cy="1071579"/>
          </a:xfrm>
        </p:grpSpPr>
        <p:sp>
          <p:nvSpPr>
            <p:cNvPr id="54" name="流程图: 数据 53"/>
            <p:cNvSpPr/>
            <p:nvPr/>
          </p:nvSpPr>
          <p:spPr>
            <a:xfrm>
              <a:off x="6702064" y="495240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7" name="箭头: V 形 56"/>
            <p:cNvSpPr/>
            <p:nvPr/>
          </p:nvSpPr>
          <p:spPr>
            <a:xfrm>
              <a:off x="7690810" y="439245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61" name="直接箭头连接符 60"/>
            <p:cNvCxnSpPr>
              <a:stCxn id="57" idx="3"/>
            </p:cNvCxnSpPr>
            <p:nvPr/>
          </p:nvCxnSpPr>
          <p:spPr>
            <a:xfrm flipV="1">
              <a:off x="8663175" y="4846537"/>
              <a:ext cx="726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9430966" y="4530421"/>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gen_loss</a:t>
              </a:r>
              <a:endParaRPr kumimoji="1" lang="zh-CN" altLang="en-US" dirty="0"/>
            </a:p>
          </p:txBody>
        </p:sp>
      </p:grpSp>
      <p:sp>
        <p:nvSpPr>
          <p:cNvPr id="63" name="椭圆 62"/>
          <p:cNvSpPr/>
          <p:nvPr/>
        </p:nvSpPr>
        <p:spPr>
          <a:xfrm>
            <a:off x="668527" y="4157739"/>
            <a:ext cx="436027" cy="4360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3563230" y="2367299"/>
            <a:ext cx="436027" cy="43602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a:off x="675296" y="4157739"/>
            <a:ext cx="436027" cy="4360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250"/>
                                        <p:tgtEl>
                                          <p:spTgt spid="4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250"/>
                                        <p:tgtEl>
                                          <p:spTgt spid="42"/>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250"/>
                                        <p:tgtEl>
                                          <p:spTgt spid="44"/>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250"/>
                                        <p:tgtEl>
                                          <p:spTgt spid="4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250"/>
                                        <p:tgtEl>
                                          <p:spTgt spid="39"/>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250"/>
                                        <p:tgtEl>
                                          <p:spTgt spid="4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250"/>
                                        <p:tgtEl>
                                          <p:spTgt spid="47"/>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250"/>
                                        <p:tgtEl>
                                          <p:spTgt spid="43"/>
                                        </p:tgtEl>
                                      </p:cBhvr>
                                    </p:animEffect>
                                  </p:childTnLst>
                                </p:cTn>
                              </p:par>
                            </p:childTnLst>
                          </p:cTn>
                        </p:par>
                        <p:par>
                          <p:cTn id="38" fill="hold">
                            <p:stCondLst>
                              <p:cond delay="1750"/>
                            </p:stCondLst>
                            <p:childTnLst>
                              <p:par>
                                <p:cTn id="39" presetID="22" presetClass="entr" presetSubtype="8"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25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left)">
                                      <p:cBhvr>
                                        <p:cTn id="44" dur="250"/>
                                        <p:tgtEl>
                                          <p:spTgt spid="49"/>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25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left)">
                                      <p:cBhvr>
                                        <p:cTn id="51" dur="25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30" presetClass="emph" presetSubtype="0" fill="hold" grpId="1" nodeType="clickEffect">
                                  <p:stCondLst>
                                    <p:cond delay="0"/>
                                  </p:stCondLst>
                                  <p:childTnLst>
                                    <p:animClr clrSpc="hsl" dir="cw">
                                      <p:cBhvr override="childStyle">
                                        <p:cTn id="55" dur="500" fill="hold"/>
                                        <p:tgtEl>
                                          <p:spTgt spid="45"/>
                                        </p:tgtEl>
                                        <p:attrNameLst>
                                          <p:attrName>style.color</p:attrName>
                                        </p:attrNameLst>
                                      </p:cBhvr>
                                      <p:by>
                                        <p:hsl h="0" s="12549" l="25098"/>
                                      </p:by>
                                    </p:animClr>
                                    <p:animClr clrSpc="hsl" dir="cw">
                                      <p:cBhvr>
                                        <p:cTn id="56" dur="500" fill="hold"/>
                                        <p:tgtEl>
                                          <p:spTgt spid="45"/>
                                        </p:tgtEl>
                                        <p:attrNameLst>
                                          <p:attrName>fillcolor</p:attrName>
                                        </p:attrNameLst>
                                      </p:cBhvr>
                                      <p:by>
                                        <p:hsl h="0" s="12549" l="25098"/>
                                      </p:by>
                                    </p:animClr>
                                    <p:animClr clrSpc="hsl" dir="cw">
                                      <p:cBhvr>
                                        <p:cTn id="57" dur="500" fill="hold"/>
                                        <p:tgtEl>
                                          <p:spTgt spid="45"/>
                                        </p:tgtEl>
                                        <p:attrNameLst>
                                          <p:attrName>stroke.color</p:attrName>
                                        </p:attrNameLst>
                                      </p:cBhvr>
                                      <p:by>
                                        <p:hsl h="0" s="12549" l="25098"/>
                                      </p:by>
                                    </p:animClr>
                                    <p:set>
                                      <p:cBhvr>
                                        <p:cTn id="58" dur="500" fill="hold"/>
                                        <p:tgtEl>
                                          <p:spTgt spid="45"/>
                                        </p:tgtEl>
                                        <p:attrNameLst>
                                          <p:attrName>fill.type</p:attrName>
                                        </p:attrNameLst>
                                      </p:cBhvr>
                                      <p:to>
                                        <p:strVal val="solid"/>
                                      </p:to>
                                    </p:set>
                                  </p:childTnLst>
                                </p:cTn>
                              </p:par>
                              <p:par>
                                <p:cTn id="59" presetID="30" presetClass="emph" presetSubtype="0" fill="hold" grpId="1" nodeType="withEffect">
                                  <p:stCondLst>
                                    <p:cond delay="0"/>
                                  </p:stCondLst>
                                  <p:childTnLst>
                                    <p:animClr clrSpc="hsl" dir="cw">
                                      <p:cBhvr override="childStyle">
                                        <p:cTn id="60" dur="500" fill="hold"/>
                                        <p:tgtEl>
                                          <p:spTgt spid="42"/>
                                        </p:tgtEl>
                                        <p:attrNameLst>
                                          <p:attrName>style.color</p:attrName>
                                        </p:attrNameLst>
                                      </p:cBhvr>
                                      <p:by>
                                        <p:hsl h="0" s="12549" l="25098"/>
                                      </p:by>
                                    </p:animClr>
                                    <p:animClr clrSpc="hsl" dir="cw">
                                      <p:cBhvr>
                                        <p:cTn id="61" dur="500" fill="hold"/>
                                        <p:tgtEl>
                                          <p:spTgt spid="42"/>
                                        </p:tgtEl>
                                        <p:attrNameLst>
                                          <p:attrName>fillcolor</p:attrName>
                                        </p:attrNameLst>
                                      </p:cBhvr>
                                      <p:by>
                                        <p:hsl h="0" s="12549" l="25098"/>
                                      </p:by>
                                    </p:animClr>
                                    <p:animClr clrSpc="hsl" dir="cw">
                                      <p:cBhvr>
                                        <p:cTn id="62" dur="500" fill="hold"/>
                                        <p:tgtEl>
                                          <p:spTgt spid="42"/>
                                        </p:tgtEl>
                                        <p:attrNameLst>
                                          <p:attrName>stroke.color</p:attrName>
                                        </p:attrNameLst>
                                      </p:cBhvr>
                                      <p:by>
                                        <p:hsl h="0" s="12549" l="25098"/>
                                      </p:by>
                                    </p:animClr>
                                    <p:set>
                                      <p:cBhvr>
                                        <p:cTn id="63" dur="500" fill="hold"/>
                                        <p:tgtEl>
                                          <p:spTgt spid="42"/>
                                        </p:tgtEl>
                                        <p:attrNameLst>
                                          <p:attrName>fill.type</p:attrName>
                                        </p:attrNameLst>
                                      </p:cBhvr>
                                      <p:to>
                                        <p:strVal val="solid"/>
                                      </p:to>
                                    </p:set>
                                  </p:childTnLst>
                                </p:cTn>
                              </p:par>
                              <p:par>
                                <p:cTn id="64" presetID="30" presetClass="emph" presetSubtype="0" fill="hold" grpId="1" nodeType="withEffect">
                                  <p:stCondLst>
                                    <p:cond delay="0"/>
                                  </p:stCondLst>
                                  <p:childTnLst>
                                    <p:animClr clrSpc="hsl" dir="cw">
                                      <p:cBhvr override="childStyle">
                                        <p:cTn id="65" dur="500" fill="hold"/>
                                        <p:tgtEl>
                                          <p:spTgt spid="44"/>
                                        </p:tgtEl>
                                        <p:attrNameLst>
                                          <p:attrName>style.color</p:attrName>
                                        </p:attrNameLst>
                                      </p:cBhvr>
                                      <p:by>
                                        <p:hsl h="0" s="12549" l="25098"/>
                                      </p:by>
                                    </p:animClr>
                                    <p:animClr clrSpc="hsl" dir="cw">
                                      <p:cBhvr>
                                        <p:cTn id="66" dur="500" fill="hold"/>
                                        <p:tgtEl>
                                          <p:spTgt spid="44"/>
                                        </p:tgtEl>
                                        <p:attrNameLst>
                                          <p:attrName>fillcolor</p:attrName>
                                        </p:attrNameLst>
                                      </p:cBhvr>
                                      <p:by>
                                        <p:hsl h="0" s="12549" l="25098"/>
                                      </p:by>
                                    </p:animClr>
                                    <p:animClr clrSpc="hsl" dir="cw">
                                      <p:cBhvr>
                                        <p:cTn id="67" dur="500" fill="hold"/>
                                        <p:tgtEl>
                                          <p:spTgt spid="44"/>
                                        </p:tgtEl>
                                        <p:attrNameLst>
                                          <p:attrName>stroke.color</p:attrName>
                                        </p:attrNameLst>
                                      </p:cBhvr>
                                      <p:by>
                                        <p:hsl h="0" s="12549" l="25098"/>
                                      </p:by>
                                    </p:animClr>
                                    <p:set>
                                      <p:cBhvr>
                                        <p:cTn id="68" dur="500" fill="hold"/>
                                        <p:tgtEl>
                                          <p:spTgt spid="44"/>
                                        </p:tgtEl>
                                        <p:attrNameLst>
                                          <p:attrName>fill.type</p:attrName>
                                        </p:attrNameLst>
                                      </p:cBhvr>
                                      <p:to>
                                        <p:strVal val="solid"/>
                                      </p:to>
                                    </p:set>
                                  </p:childTnLst>
                                </p:cTn>
                              </p:par>
                              <p:par>
                                <p:cTn id="69" presetID="30" presetClass="emph" presetSubtype="0" fill="hold" grpId="1" nodeType="withEffect">
                                  <p:stCondLst>
                                    <p:cond delay="0"/>
                                  </p:stCondLst>
                                  <p:childTnLst>
                                    <p:animClr clrSpc="hsl" dir="cw">
                                      <p:cBhvr override="childStyle">
                                        <p:cTn id="70" dur="500" fill="hold"/>
                                        <p:tgtEl>
                                          <p:spTgt spid="40"/>
                                        </p:tgtEl>
                                        <p:attrNameLst>
                                          <p:attrName>style.color</p:attrName>
                                        </p:attrNameLst>
                                      </p:cBhvr>
                                      <p:by>
                                        <p:hsl h="0" s="12549" l="25098"/>
                                      </p:by>
                                    </p:animClr>
                                    <p:animClr clrSpc="hsl" dir="cw">
                                      <p:cBhvr>
                                        <p:cTn id="71" dur="500" fill="hold"/>
                                        <p:tgtEl>
                                          <p:spTgt spid="40"/>
                                        </p:tgtEl>
                                        <p:attrNameLst>
                                          <p:attrName>fillcolor</p:attrName>
                                        </p:attrNameLst>
                                      </p:cBhvr>
                                      <p:by>
                                        <p:hsl h="0" s="12549" l="25098"/>
                                      </p:by>
                                    </p:animClr>
                                    <p:animClr clrSpc="hsl" dir="cw">
                                      <p:cBhvr>
                                        <p:cTn id="72" dur="500" fill="hold"/>
                                        <p:tgtEl>
                                          <p:spTgt spid="40"/>
                                        </p:tgtEl>
                                        <p:attrNameLst>
                                          <p:attrName>stroke.color</p:attrName>
                                        </p:attrNameLst>
                                      </p:cBhvr>
                                      <p:by>
                                        <p:hsl h="0" s="12549" l="25098"/>
                                      </p:by>
                                    </p:animClr>
                                    <p:set>
                                      <p:cBhvr>
                                        <p:cTn id="73" dur="500" fill="hold"/>
                                        <p:tgtEl>
                                          <p:spTgt spid="40"/>
                                        </p:tgtEl>
                                        <p:attrNameLst>
                                          <p:attrName>fill.type</p:attrName>
                                        </p:attrNameLst>
                                      </p:cBhvr>
                                      <p:to>
                                        <p:strVal val="solid"/>
                                      </p:to>
                                    </p:set>
                                  </p:childTnLst>
                                </p:cTn>
                              </p:par>
                              <p:par>
                                <p:cTn id="74" presetID="30" presetClass="emph" presetSubtype="0" fill="hold" grpId="1" nodeType="withEffect">
                                  <p:stCondLst>
                                    <p:cond delay="0"/>
                                  </p:stCondLst>
                                  <p:childTnLst>
                                    <p:animClr clrSpc="hsl" dir="cw">
                                      <p:cBhvr override="childStyle">
                                        <p:cTn id="75" dur="500" fill="hold"/>
                                        <p:tgtEl>
                                          <p:spTgt spid="47"/>
                                        </p:tgtEl>
                                        <p:attrNameLst>
                                          <p:attrName>style.color</p:attrName>
                                        </p:attrNameLst>
                                      </p:cBhvr>
                                      <p:by>
                                        <p:hsl h="0" s="12549" l="25098"/>
                                      </p:by>
                                    </p:animClr>
                                    <p:animClr clrSpc="hsl" dir="cw">
                                      <p:cBhvr>
                                        <p:cTn id="76" dur="500" fill="hold"/>
                                        <p:tgtEl>
                                          <p:spTgt spid="47"/>
                                        </p:tgtEl>
                                        <p:attrNameLst>
                                          <p:attrName>fillcolor</p:attrName>
                                        </p:attrNameLst>
                                      </p:cBhvr>
                                      <p:by>
                                        <p:hsl h="0" s="12549" l="25098"/>
                                      </p:by>
                                    </p:animClr>
                                    <p:animClr clrSpc="hsl" dir="cw">
                                      <p:cBhvr>
                                        <p:cTn id="77" dur="500" fill="hold"/>
                                        <p:tgtEl>
                                          <p:spTgt spid="47"/>
                                        </p:tgtEl>
                                        <p:attrNameLst>
                                          <p:attrName>stroke.color</p:attrName>
                                        </p:attrNameLst>
                                      </p:cBhvr>
                                      <p:by>
                                        <p:hsl h="0" s="12549" l="25098"/>
                                      </p:by>
                                    </p:animClr>
                                    <p:set>
                                      <p:cBhvr>
                                        <p:cTn id="78" dur="500" fill="hold"/>
                                        <p:tgtEl>
                                          <p:spTgt spid="47"/>
                                        </p:tgtEl>
                                        <p:attrNameLst>
                                          <p:attrName>fill.type</p:attrName>
                                        </p:attrNameLst>
                                      </p:cBhvr>
                                      <p:to>
                                        <p:strVal val="solid"/>
                                      </p:to>
                                    </p:se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wipe(left)">
                                      <p:cBhvr>
                                        <p:cTn id="82" dur="500"/>
                                        <p:tgtEl>
                                          <p:spTgt spid="63"/>
                                        </p:tgtEl>
                                      </p:cBhvr>
                                    </p:animEffect>
                                  </p:childTnLst>
                                </p:cTn>
                              </p:par>
                            </p:childTnLst>
                          </p:cTn>
                        </p:par>
                        <p:par>
                          <p:cTn id="83" fill="hold">
                            <p:stCondLst>
                              <p:cond delay="1000"/>
                            </p:stCondLst>
                            <p:childTnLst>
                              <p:par>
                                <p:cTn id="84" presetID="42" presetClass="path" presetSubtype="0" accel="50000" decel="50000" fill="hold" grpId="1" nodeType="afterEffect">
                                  <p:stCondLst>
                                    <p:cond delay="0"/>
                                  </p:stCondLst>
                                  <p:childTnLst>
                                    <p:animMotion origin="layout" path="M 3.75E-6 -2.96296E-6 L 0.11497 0.00093 " pathEditMode="relative" rAng="0" ptsTypes="AA">
                                      <p:cBhvr>
                                        <p:cTn id="85" dur="1000" fill="hold"/>
                                        <p:tgtEl>
                                          <p:spTgt spid="63"/>
                                        </p:tgtEl>
                                        <p:attrNameLst>
                                          <p:attrName>ppt_x</p:attrName>
                                          <p:attrName>ppt_y</p:attrName>
                                        </p:attrNameLst>
                                      </p:cBhvr>
                                      <p:rCtr x="5742" y="46"/>
                                    </p:animMotion>
                                  </p:childTnLst>
                                </p:cTn>
                              </p:par>
                            </p:childTnLst>
                          </p:cTn>
                        </p:par>
                        <p:par>
                          <p:cTn id="86" fill="hold">
                            <p:stCondLst>
                              <p:cond delay="2000"/>
                            </p:stCondLst>
                            <p:childTnLst>
                              <p:par>
                                <p:cTn id="87" presetID="42" presetClass="path" presetSubtype="0" accel="50000" decel="50000" fill="hold" grpId="2" nodeType="afterEffect">
                                  <p:stCondLst>
                                    <p:cond delay="0"/>
                                  </p:stCondLst>
                                  <p:childTnLst>
                                    <p:animMotion origin="layout" path="M 0.11497 0.00093 L 0.23828 0.00093 " pathEditMode="relative" rAng="0" ptsTypes="AA">
                                      <p:cBhvr>
                                        <p:cTn id="88" dur="1000" fill="hold"/>
                                        <p:tgtEl>
                                          <p:spTgt spid="63"/>
                                        </p:tgtEl>
                                        <p:attrNameLst>
                                          <p:attrName>ppt_x</p:attrName>
                                          <p:attrName>ppt_y</p:attrName>
                                        </p:attrNameLst>
                                      </p:cBhvr>
                                      <p:rCtr x="6159" y="0"/>
                                    </p:animMotion>
                                  </p:childTnLst>
                                </p:cTn>
                              </p:par>
                              <p:par>
                                <p:cTn id="89" presetID="22" presetClass="entr" presetSubtype="8"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wipe(left)">
                                      <p:cBhvr>
                                        <p:cTn id="91" dur="500"/>
                                        <p:tgtEl>
                                          <p:spTgt spid="64"/>
                                        </p:tgtEl>
                                      </p:cBhvr>
                                    </p:animEffect>
                                  </p:childTnLst>
                                </p:cTn>
                              </p:par>
                            </p:childTnLst>
                          </p:cTn>
                        </p:par>
                        <p:par>
                          <p:cTn id="92" fill="hold">
                            <p:stCondLst>
                              <p:cond delay="3000"/>
                            </p:stCondLst>
                            <p:childTnLst>
                              <p:par>
                                <p:cTn id="93" presetID="42" presetClass="path" presetSubtype="0" accel="50000" decel="50000" fill="hold" grpId="3" nodeType="afterEffect">
                                  <p:stCondLst>
                                    <p:cond delay="0"/>
                                  </p:stCondLst>
                                  <p:childTnLst>
                                    <p:animMotion origin="layout" path="M 0.23828 0.00093 L 0.38177 -0.10602 " pathEditMode="relative" rAng="0" ptsTypes="AA">
                                      <p:cBhvr>
                                        <p:cTn id="94" dur="1100" fill="hold"/>
                                        <p:tgtEl>
                                          <p:spTgt spid="63"/>
                                        </p:tgtEl>
                                        <p:attrNameLst>
                                          <p:attrName>ppt_x</p:attrName>
                                          <p:attrName>ppt_y</p:attrName>
                                        </p:attrNameLst>
                                      </p:cBhvr>
                                      <p:rCtr x="7174" y="-5347"/>
                                    </p:animMotion>
                                  </p:childTnLst>
                                </p:cTn>
                              </p:par>
                              <p:par>
                                <p:cTn id="95" presetID="42" presetClass="path" presetSubtype="0" accel="50000" decel="50000" fill="hold" grpId="1" nodeType="withEffect">
                                  <p:stCondLst>
                                    <p:cond delay="0"/>
                                  </p:stCondLst>
                                  <p:childTnLst>
                                    <p:animMotion origin="layout" path="M 3.75E-6 -1.85185E-6 L 0.13776 0.08704 " pathEditMode="relative" rAng="0" ptsTypes="AA">
                                      <p:cBhvr>
                                        <p:cTn id="96" dur="1000" fill="hold"/>
                                        <p:tgtEl>
                                          <p:spTgt spid="64"/>
                                        </p:tgtEl>
                                        <p:attrNameLst>
                                          <p:attrName>ppt_x</p:attrName>
                                          <p:attrName>ppt_y</p:attrName>
                                        </p:attrNameLst>
                                      </p:cBhvr>
                                      <p:rCtr x="6888" y="4352"/>
                                    </p:animMotion>
                                  </p:childTnLst>
                                </p:cTn>
                              </p:par>
                            </p:childTnLst>
                          </p:cTn>
                        </p:par>
                        <p:par>
                          <p:cTn id="97" fill="hold">
                            <p:stCondLst>
                              <p:cond delay="4100"/>
                            </p:stCondLst>
                            <p:childTnLst>
                              <p:par>
                                <p:cTn id="98" presetID="42" presetClass="path" presetSubtype="0" accel="50000" decel="50000" fill="hold" grpId="4" nodeType="afterEffect">
                                  <p:stCondLst>
                                    <p:cond delay="0"/>
                                  </p:stCondLst>
                                  <p:childTnLst>
                                    <p:animMotion origin="layout" path="M 0.38177 -0.10602 L 0.522 0.00093 " pathEditMode="relative" rAng="0" ptsTypes="AA">
                                      <p:cBhvr>
                                        <p:cTn id="99" dur="1000" fill="hold"/>
                                        <p:tgtEl>
                                          <p:spTgt spid="63"/>
                                        </p:tgtEl>
                                        <p:attrNameLst>
                                          <p:attrName>ppt_x</p:attrName>
                                          <p:attrName>ppt_y</p:attrName>
                                        </p:attrNameLst>
                                      </p:cBhvr>
                                      <p:rCtr x="7005" y="5347"/>
                                    </p:animMotion>
                                  </p:childTnLst>
                                </p:cTn>
                              </p:par>
                              <p:par>
                                <p:cTn id="100" presetID="42" presetClass="path" presetSubtype="0" accel="50000" decel="50000" fill="hold" grpId="2" nodeType="withEffect">
                                  <p:stCondLst>
                                    <p:cond delay="0"/>
                                  </p:stCondLst>
                                  <p:childTnLst>
                                    <p:animMotion origin="layout" path="M 0.13776 0.08704 L 0.28268 0.00023 " pathEditMode="relative" rAng="0" ptsTypes="AA">
                                      <p:cBhvr>
                                        <p:cTn id="101" dur="1000" fill="hold"/>
                                        <p:tgtEl>
                                          <p:spTgt spid="64"/>
                                        </p:tgtEl>
                                        <p:attrNameLst>
                                          <p:attrName>ppt_x</p:attrName>
                                          <p:attrName>ppt_y</p:attrName>
                                        </p:attrNameLst>
                                      </p:cBhvr>
                                      <p:rCtr x="7240" y="-4352"/>
                                    </p:animMotion>
                                  </p:childTnLst>
                                </p:cTn>
                              </p:par>
                            </p:childTnLst>
                          </p:cTn>
                        </p:par>
                        <p:par>
                          <p:cTn id="102" fill="hold">
                            <p:stCondLst>
                              <p:cond delay="5100"/>
                            </p:stCondLst>
                            <p:childTnLst>
                              <p:par>
                                <p:cTn id="103" presetID="22" presetClass="entr" presetSubtype="8" fill="hold" nodeType="after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left)">
                                      <p:cBhvr>
                                        <p:cTn id="105" dur="500"/>
                                        <p:tgtEl>
                                          <p:spTgt spid="6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69"/>
                                        </p:tgtEl>
                                      </p:cBhvr>
                                    </p:animEffect>
                                    <p:set>
                                      <p:cBhvr>
                                        <p:cTn id="110" dur="1" fill="hold">
                                          <p:stCondLst>
                                            <p:cond delay="499"/>
                                          </p:stCondLst>
                                        </p:cTn>
                                        <p:tgtEl>
                                          <p:spTgt spid="69"/>
                                        </p:tgtEl>
                                        <p:attrNameLst>
                                          <p:attrName>style.visibility</p:attrName>
                                        </p:attrNameLst>
                                      </p:cBhvr>
                                      <p:to>
                                        <p:strVal val="hidden"/>
                                      </p:to>
                                    </p:set>
                                  </p:childTnLst>
                                </p:cTn>
                              </p:par>
                              <p:par>
                                <p:cTn id="111" presetID="10" presetClass="exit" presetSubtype="0" fill="hold" grpId="3" nodeType="withEffect">
                                  <p:stCondLst>
                                    <p:cond delay="0"/>
                                  </p:stCondLst>
                                  <p:childTnLst>
                                    <p:animEffect transition="out" filter="fade">
                                      <p:cBhvr>
                                        <p:cTn id="112" dur="500"/>
                                        <p:tgtEl>
                                          <p:spTgt spid="64"/>
                                        </p:tgtEl>
                                      </p:cBhvr>
                                    </p:animEffect>
                                    <p:set>
                                      <p:cBhvr>
                                        <p:cTn id="113" dur="1" fill="hold">
                                          <p:stCondLst>
                                            <p:cond delay="499"/>
                                          </p:stCondLst>
                                        </p:cTn>
                                        <p:tgtEl>
                                          <p:spTgt spid="64"/>
                                        </p:tgtEl>
                                        <p:attrNameLst>
                                          <p:attrName>style.visibility</p:attrName>
                                        </p:attrNameLst>
                                      </p:cBhvr>
                                      <p:to>
                                        <p:strVal val="hidden"/>
                                      </p:to>
                                    </p:set>
                                  </p:childTnLst>
                                </p:cTn>
                              </p:par>
                              <p:par>
                                <p:cTn id="114" presetID="10" presetClass="exit" presetSubtype="0" fill="hold" grpId="5" nodeType="withEffect">
                                  <p:stCondLst>
                                    <p:cond delay="0"/>
                                  </p:stCondLst>
                                  <p:childTnLst>
                                    <p:animEffect transition="out" filter="fade">
                                      <p:cBhvr>
                                        <p:cTn id="115" dur="500"/>
                                        <p:tgtEl>
                                          <p:spTgt spid="63"/>
                                        </p:tgtEl>
                                      </p:cBhvr>
                                    </p:animEffect>
                                    <p:set>
                                      <p:cBhvr>
                                        <p:cTn id="116" dur="1" fill="hold">
                                          <p:stCondLst>
                                            <p:cond delay="499"/>
                                          </p:stCondLst>
                                        </p:cTn>
                                        <p:tgtEl>
                                          <p:spTgt spid="63"/>
                                        </p:tgtEl>
                                        <p:attrNameLst>
                                          <p:attrName>style.visibility</p:attrName>
                                        </p:attrNameLst>
                                      </p:cBhvr>
                                      <p:to>
                                        <p:strVal val="hidden"/>
                                      </p:to>
                                    </p:set>
                                  </p:childTnLst>
                                </p:cTn>
                              </p:par>
                              <p:par>
                                <p:cTn id="117" presetID="30" presetClass="emph" presetSubtype="0" fill="hold" grpId="1" nodeType="withEffect">
                                  <p:stCondLst>
                                    <p:cond delay="0"/>
                                  </p:stCondLst>
                                  <p:childTnLst>
                                    <p:animClr clrSpc="hsl" dir="cw">
                                      <p:cBhvr override="childStyle">
                                        <p:cTn id="118" dur="500" fill="hold"/>
                                        <p:tgtEl>
                                          <p:spTgt spid="39"/>
                                        </p:tgtEl>
                                        <p:attrNameLst>
                                          <p:attrName>style.color</p:attrName>
                                        </p:attrNameLst>
                                      </p:cBhvr>
                                      <p:by>
                                        <p:hsl h="0" s="12549" l="25098"/>
                                      </p:by>
                                    </p:animClr>
                                    <p:animClr clrSpc="hsl" dir="cw">
                                      <p:cBhvr>
                                        <p:cTn id="119" dur="500" fill="hold"/>
                                        <p:tgtEl>
                                          <p:spTgt spid="39"/>
                                        </p:tgtEl>
                                        <p:attrNameLst>
                                          <p:attrName>fillcolor</p:attrName>
                                        </p:attrNameLst>
                                      </p:cBhvr>
                                      <p:by>
                                        <p:hsl h="0" s="12549" l="25098"/>
                                      </p:by>
                                    </p:animClr>
                                    <p:animClr clrSpc="hsl" dir="cw">
                                      <p:cBhvr>
                                        <p:cTn id="120" dur="500" fill="hold"/>
                                        <p:tgtEl>
                                          <p:spTgt spid="39"/>
                                        </p:tgtEl>
                                        <p:attrNameLst>
                                          <p:attrName>stroke.color</p:attrName>
                                        </p:attrNameLst>
                                      </p:cBhvr>
                                      <p:by>
                                        <p:hsl h="0" s="12549" l="25098"/>
                                      </p:by>
                                    </p:animClr>
                                    <p:set>
                                      <p:cBhvr>
                                        <p:cTn id="121" dur="500" fill="hold"/>
                                        <p:tgtEl>
                                          <p:spTgt spid="39"/>
                                        </p:tgtEl>
                                        <p:attrNameLst>
                                          <p:attrName>fill.type</p:attrName>
                                        </p:attrNameLst>
                                      </p:cBhvr>
                                      <p:to>
                                        <p:strVal val="solid"/>
                                      </p:to>
                                    </p:set>
                                  </p:childTnLst>
                                </p:cTn>
                              </p:par>
                              <p:par>
                                <p:cTn id="122" presetID="30" presetClass="emph" presetSubtype="0" fill="hold" grpId="1" nodeType="withEffect">
                                  <p:stCondLst>
                                    <p:cond delay="0"/>
                                  </p:stCondLst>
                                  <p:childTnLst>
                                    <p:animClr clrSpc="hsl" dir="cw">
                                      <p:cBhvr override="childStyle">
                                        <p:cTn id="123" dur="500" fill="hold"/>
                                        <p:tgtEl>
                                          <p:spTgt spid="46"/>
                                        </p:tgtEl>
                                        <p:attrNameLst>
                                          <p:attrName>style.color</p:attrName>
                                        </p:attrNameLst>
                                      </p:cBhvr>
                                      <p:by>
                                        <p:hsl h="0" s="12549" l="25098"/>
                                      </p:by>
                                    </p:animClr>
                                    <p:animClr clrSpc="hsl" dir="cw">
                                      <p:cBhvr>
                                        <p:cTn id="124" dur="500" fill="hold"/>
                                        <p:tgtEl>
                                          <p:spTgt spid="46"/>
                                        </p:tgtEl>
                                        <p:attrNameLst>
                                          <p:attrName>fillcolor</p:attrName>
                                        </p:attrNameLst>
                                      </p:cBhvr>
                                      <p:by>
                                        <p:hsl h="0" s="12549" l="25098"/>
                                      </p:by>
                                    </p:animClr>
                                    <p:animClr clrSpc="hsl" dir="cw">
                                      <p:cBhvr>
                                        <p:cTn id="125" dur="500" fill="hold"/>
                                        <p:tgtEl>
                                          <p:spTgt spid="46"/>
                                        </p:tgtEl>
                                        <p:attrNameLst>
                                          <p:attrName>stroke.color</p:attrName>
                                        </p:attrNameLst>
                                      </p:cBhvr>
                                      <p:by>
                                        <p:hsl h="0" s="12549" l="25098"/>
                                      </p:by>
                                    </p:animClr>
                                    <p:set>
                                      <p:cBhvr>
                                        <p:cTn id="126" dur="500" fill="hold"/>
                                        <p:tgtEl>
                                          <p:spTgt spid="46"/>
                                        </p:tgtEl>
                                        <p:attrNameLst>
                                          <p:attrName>fill.type</p:attrName>
                                        </p:attrNameLst>
                                      </p:cBhvr>
                                      <p:to>
                                        <p:strVal val="solid"/>
                                      </p:to>
                                    </p:set>
                                  </p:childTnLst>
                                </p:cTn>
                              </p:par>
                              <p:par>
                                <p:cTn id="127" presetID="30" presetClass="emph" presetSubtype="0" fill="hold" grpId="1" nodeType="withEffect">
                                  <p:stCondLst>
                                    <p:cond delay="0"/>
                                  </p:stCondLst>
                                  <p:childTnLst>
                                    <p:animClr clrSpc="hsl" dir="cw">
                                      <p:cBhvr override="childStyle">
                                        <p:cTn id="128" dur="500" fill="hold"/>
                                        <p:tgtEl>
                                          <p:spTgt spid="43"/>
                                        </p:tgtEl>
                                        <p:attrNameLst>
                                          <p:attrName>style.color</p:attrName>
                                        </p:attrNameLst>
                                      </p:cBhvr>
                                      <p:by>
                                        <p:hsl h="0" s="12549" l="25098"/>
                                      </p:by>
                                    </p:animClr>
                                    <p:animClr clrSpc="hsl" dir="cw">
                                      <p:cBhvr>
                                        <p:cTn id="129" dur="500" fill="hold"/>
                                        <p:tgtEl>
                                          <p:spTgt spid="43"/>
                                        </p:tgtEl>
                                        <p:attrNameLst>
                                          <p:attrName>fillcolor</p:attrName>
                                        </p:attrNameLst>
                                      </p:cBhvr>
                                      <p:by>
                                        <p:hsl h="0" s="12549" l="25098"/>
                                      </p:by>
                                    </p:animClr>
                                    <p:animClr clrSpc="hsl" dir="cw">
                                      <p:cBhvr>
                                        <p:cTn id="130" dur="500" fill="hold"/>
                                        <p:tgtEl>
                                          <p:spTgt spid="43"/>
                                        </p:tgtEl>
                                        <p:attrNameLst>
                                          <p:attrName>stroke.color</p:attrName>
                                        </p:attrNameLst>
                                      </p:cBhvr>
                                      <p:by>
                                        <p:hsl h="0" s="12549" l="25098"/>
                                      </p:by>
                                    </p:animClr>
                                    <p:set>
                                      <p:cBhvr>
                                        <p:cTn id="131" dur="500" fill="hold"/>
                                        <p:tgtEl>
                                          <p:spTgt spid="43"/>
                                        </p:tgtEl>
                                        <p:attrNameLst>
                                          <p:attrName>fill.type</p:attrName>
                                        </p:attrNameLst>
                                      </p:cBhvr>
                                      <p:to>
                                        <p:strVal val="solid"/>
                                      </p:to>
                                    </p:set>
                                  </p:childTnLst>
                                </p:cTn>
                              </p:par>
                              <p:par>
                                <p:cTn id="132" presetID="30" presetClass="emph" presetSubtype="0" fill="hold" grpId="1" nodeType="withEffect">
                                  <p:stCondLst>
                                    <p:cond delay="0"/>
                                  </p:stCondLst>
                                  <p:childTnLst>
                                    <p:animClr clrSpc="hsl" dir="cw">
                                      <p:cBhvr override="childStyle">
                                        <p:cTn id="133" dur="500" fill="hold"/>
                                        <p:tgtEl>
                                          <p:spTgt spid="48"/>
                                        </p:tgtEl>
                                        <p:attrNameLst>
                                          <p:attrName>style.color</p:attrName>
                                        </p:attrNameLst>
                                      </p:cBhvr>
                                      <p:by>
                                        <p:hsl h="0" s="12549" l="25098"/>
                                      </p:by>
                                    </p:animClr>
                                    <p:animClr clrSpc="hsl" dir="cw">
                                      <p:cBhvr>
                                        <p:cTn id="134" dur="500" fill="hold"/>
                                        <p:tgtEl>
                                          <p:spTgt spid="48"/>
                                        </p:tgtEl>
                                        <p:attrNameLst>
                                          <p:attrName>fillcolor</p:attrName>
                                        </p:attrNameLst>
                                      </p:cBhvr>
                                      <p:by>
                                        <p:hsl h="0" s="12549" l="25098"/>
                                      </p:by>
                                    </p:animClr>
                                    <p:animClr clrSpc="hsl" dir="cw">
                                      <p:cBhvr>
                                        <p:cTn id="135" dur="500" fill="hold"/>
                                        <p:tgtEl>
                                          <p:spTgt spid="48"/>
                                        </p:tgtEl>
                                        <p:attrNameLst>
                                          <p:attrName>stroke.color</p:attrName>
                                        </p:attrNameLst>
                                      </p:cBhvr>
                                      <p:by>
                                        <p:hsl h="0" s="12549" l="25098"/>
                                      </p:by>
                                    </p:animClr>
                                    <p:set>
                                      <p:cBhvr>
                                        <p:cTn id="136" dur="500" fill="hold"/>
                                        <p:tgtEl>
                                          <p:spTgt spid="48"/>
                                        </p:tgtEl>
                                        <p:attrNameLst>
                                          <p:attrName>fill.type</p:attrName>
                                        </p:attrNameLst>
                                      </p:cBhvr>
                                      <p:to>
                                        <p:strVal val="solid"/>
                                      </p:to>
                                    </p:set>
                                  </p:childTnLst>
                                </p:cTn>
                              </p:par>
                              <p:par>
                                <p:cTn id="137" presetID="30" presetClass="emph" presetSubtype="0" fill="hold" grpId="1" nodeType="withEffect">
                                  <p:stCondLst>
                                    <p:cond delay="0"/>
                                  </p:stCondLst>
                                  <p:childTnLst>
                                    <p:animClr clrSpc="hsl" dir="cw">
                                      <p:cBhvr override="childStyle">
                                        <p:cTn id="138" dur="500" fill="hold"/>
                                        <p:tgtEl>
                                          <p:spTgt spid="50"/>
                                        </p:tgtEl>
                                        <p:attrNameLst>
                                          <p:attrName>style.color</p:attrName>
                                        </p:attrNameLst>
                                      </p:cBhvr>
                                      <p:by>
                                        <p:hsl h="0" s="12549" l="25098"/>
                                      </p:by>
                                    </p:animClr>
                                    <p:animClr clrSpc="hsl" dir="cw">
                                      <p:cBhvr>
                                        <p:cTn id="139" dur="500" fill="hold"/>
                                        <p:tgtEl>
                                          <p:spTgt spid="50"/>
                                        </p:tgtEl>
                                        <p:attrNameLst>
                                          <p:attrName>fillcolor</p:attrName>
                                        </p:attrNameLst>
                                      </p:cBhvr>
                                      <p:by>
                                        <p:hsl h="0" s="12549" l="25098"/>
                                      </p:by>
                                    </p:animClr>
                                    <p:animClr clrSpc="hsl" dir="cw">
                                      <p:cBhvr>
                                        <p:cTn id="140" dur="500" fill="hold"/>
                                        <p:tgtEl>
                                          <p:spTgt spid="50"/>
                                        </p:tgtEl>
                                        <p:attrNameLst>
                                          <p:attrName>stroke.color</p:attrName>
                                        </p:attrNameLst>
                                      </p:cBhvr>
                                      <p:by>
                                        <p:hsl h="0" s="12549" l="25098"/>
                                      </p:by>
                                    </p:animClr>
                                    <p:set>
                                      <p:cBhvr>
                                        <p:cTn id="141" dur="500" fill="hold"/>
                                        <p:tgtEl>
                                          <p:spTgt spid="50"/>
                                        </p:tgtEl>
                                        <p:attrNameLst>
                                          <p:attrName>fill.type</p:attrName>
                                        </p:attrNameLst>
                                      </p:cBhvr>
                                      <p:to>
                                        <p:strVal val="solid"/>
                                      </p:to>
                                    </p:set>
                                  </p:childTnLst>
                                </p:cTn>
                              </p:par>
                              <p:par>
                                <p:cTn id="142" presetID="24" presetClass="emph" presetSubtype="0" fill="hold" grpId="2" nodeType="withEffect">
                                  <p:stCondLst>
                                    <p:cond delay="0"/>
                                  </p:stCondLst>
                                  <p:childTnLst>
                                    <p:animClr clrSpc="hsl" dir="cw">
                                      <p:cBhvr override="childStyle">
                                        <p:cTn id="143" dur="500" fill="hold"/>
                                        <p:tgtEl>
                                          <p:spTgt spid="45"/>
                                        </p:tgtEl>
                                        <p:attrNameLst>
                                          <p:attrName>style.color</p:attrName>
                                        </p:attrNameLst>
                                      </p:cBhvr>
                                      <p:by>
                                        <p:hsl h="0" s="-12549" l="-25098"/>
                                      </p:by>
                                    </p:animClr>
                                    <p:animClr clrSpc="hsl" dir="cw">
                                      <p:cBhvr>
                                        <p:cTn id="144" dur="500" fill="hold"/>
                                        <p:tgtEl>
                                          <p:spTgt spid="45"/>
                                        </p:tgtEl>
                                        <p:attrNameLst>
                                          <p:attrName>fillcolor</p:attrName>
                                        </p:attrNameLst>
                                      </p:cBhvr>
                                      <p:by>
                                        <p:hsl h="0" s="-12549" l="-25098"/>
                                      </p:by>
                                    </p:animClr>
                                    <p:animClr clrSpc="hsl" dir="cw">
                                      <p:cBhvr>
                                        <p:cTn id="145" dur="500" fill="hold"/>
                                        <p:tgtEl>
                                          <p:spTgt spid="45"/>
                                        </p:tgtEl>
                                        <p:attrNameLst>
                                          <p:attrName>stroke.color</p:attrName>
                                        </p:attrNameLst>
                                      </p:cBhvr>
                                      <p:by>
                                        <p:hsl h="0" s="-12549" l="-25098"/>
                                      </p:by>
                                    </p:animClr>
                                    <p:set>
                                      <p:cBhvr>
                                        <p:cTn id="146" dur="500" fill="hold"/>
                                        <p:tgtEl>
                                          <p:spTgt spid="45"/>
                                        </p:tgtEl>
                                        <p:attrNameLst>
                                          <p:attrName>fill.type</p:attrName>
                                        </p:attrNameLst>
                                      </p:cBhvr>
                                      <p:to>
                                        <p:strVal val="solid"/>
                                      </p:to>
                                    </p:set>
                                  </p:childTnLst>
                                </p:cTn>
                              </p:par>
                              <p:par>
                                <p:cTn id="147" presetID="24" presetClass="emph" presetSubtype="0" fill="hold" grpId="2" nodeType="withEffect">
                                  <p:stCondLst>
                                    <p:cond delay="0"/>
                                  </p:stCondLst>
                                  <p:childTnLst>
                                    <p:animClr clrSpc="hsl" dir="cw">
                                      <p:cBhvr override="childStyle">
                                        <p:cTn id="148" dur="500" fill="hold"/>
                                        <p:tgtEl>
                                          <p:spTgt spid="42"/>
                                        </p:tgtEl>
                                        <p:attrNameLst>
                                          <p:attrName>style.color</p:attrName>
                                        </p:attrNameLst>
                                      </p:cBhvr>
                                      <p:by>
                                        <p:hsl h="0" s="-12549" l="-25098"/>
                                      </p:by>
                                    </p:animClr>
                                    <p:animClr clrSpc="hsl" dir="cw">
                                      <p:cBhvr>
                                        <p:cTn id="149" dur="500" fill="hold"/>
                                        <p:tgtEl>
                                          <p:spTgt spid="42"/>
                                        </p:tgtEl>
                                        <p:attrNameLst>
                                          <p:attrName>fillcolor</p:attrName>
                                        </p:attrNameLst>
                                      </p:cBhvr>
                                      <p:by>
                                        <p:hsl h="0" s="-12549" l="-25098"/>
                                      </p:by>
                                    </p:animClr>
                                    <p:animClr clrSpc="hsl" dir="cw">
                                      <p:cBhvr>
                                        <p:cTn id="150" dur="500" fill="hold"/>
                                        <p:tgtEl>
                                          <p:spTgt spid="42"/>
                                        </p:tgtEl>
                                        <p:attrNameLst>
                                          <p:attrName>stroke.color</p:attrName>
                                        </p:attrNameLst>
                                      </p:cBhvr>
                                      <p:by>
                                        <p:hsl h="0" s="-12549" l="-25098"/>
                                      </p:by>
                                    </p:animClr>
                                    <p:set>
                                      <p:cBhvr>
                                        <p:cTn id="151" dur="500" fill="hold"/>
                                        <p:tgtEl>
                                          <p:spTgt spid="42"/>
                                        </p:tgtEl>
                                        <p:attrNameLst>
                                          <p:attrName>fill.type</p:attrName>
                                        </p:attrNameLst>
                                      </p:cBhvr>
                                      <p:to>
                                        <p:strVal val="solid"/>
                                      </p:to>
                                    </p:set>
                                  </p:childTnLst>
                                </p:cTn>
                              </p:par>
                              <p:par>
                                <p:cTn id="152" presetID="24" presetClass="emph" presetSubtype="0" fill="hold" grpId="2" nodeType="withEffect">
                                  <p:stCondLst>
                                    <p:cond delay="0"/>
                                  </p:stCondLst>
                                  <p:childTnLst>
                                    <p:animClr clrSpc="hsl" dir="cw">
                                      <p:cBhvr override="childStyle">
                                        <p:cTn id="153" dur="500" fill="hold"/>
                                        <p:tgtEl>
                                          <p:spTgt spid="44"/>
                                        </p:tgtEl>
                                        <p:attrNameLst>
                                          <p:attrName>style.color</p:attrName>
                                        </p:attrNameLst>
                                      </p:cBhvr>
                                      <p:by>
                                        <p:hsl h="0" s="-12549" l="-25098"/>
                                      </p:by>
                                    </p:animClr>
                                    <p:animClr clrSpc="hsl" dir="cw">
                                      <p:cBhvr>
                                        <p:cTn id="154" dur="500" fill="hold"/>
                                        <p:tgtEl>
                                          <p:spTgt spid="44"/>
                                        </p:tgtEl>
                                        <p:attrNameLst>
                                          <p:attrName>fillcolor</p:attrName>
                                        </p:attrNameLst>
                                      </p:cBhvr>
                                      <p:by>
                                        <p:hsl h="0" s="-12549" l="-25098"/>
                                      </p:by>
                                    </p:animClr>
                                    <p:animClr clrSpc="hsl" dir="cw">
                                      <p:cBhvr>
                                        <p:cTn id="155" dur="500" fill="hold"/>
                                        <p:tgtEl>
                                          <p:spTgt spid="44"/>
                                        </p:tgtEl>
                                        <p:attrNameLst>
                                          <p:attrName>stroke.color</p:attrName>
                                        </p:attrNameLst>
                                      </p:cBhvr>
                                      <p:by>
                                        <p:hsl h="0" s="-12549" l="-25098"/>
                                      </p:by>
                                    </p:animClr>
                                    <p:set>
                                      <p:cBhvr>
                                        <p:cTn id="156" dur="500" fill="hold"/>
                                        <p:tgtEl>
                                          <p:spTgt spid="44"/>
                                        </p:tgtEl>
                                        <p:attrNameLst>
                                          <p:attrName>fill.type</p:attrName>
                                        </p:attrNameLst>
                                      </p:cBhvr>
                                      <p:to>
                                        <p:strVal val="solid"/>
                                      </p:to>
                                    </p:set>
                                  </p:childTnLst>
                                </p:cTn>
                              </p:par>
                              <p:par>
                                <p:cTn id="157" presetID="24" presetClass="emph" presetSubtype="0" fill="hold" grpId="2" nodeType="withEffect">
                                  <p:stCondLst>
                                    <p:cond delay="0"/>
                                  </p:stCondLst>
                                  <p:childTnLst>
                                    <p:animClr clrSpc="hsl" dir="cw">
                                      <p:cBhvr override="childStyle">
                                        <p:cTn id="158" dur="500" fill="hold"/>
                                        <p:tgtEl>
                                          <p:spTgt spid="40"/>
                                        </p:tgtEl>
                                        <p:attrNameLst>
                                          <p:attrName>style.color</p:attrName>
                                        </p:attrNameLst>
                                      </p:cBhvr>
                                      <p:by>
                                        <p:hsl h="0" s="-12549" l="-25098"/>
                                      </p:by>
                                    </p:animClr>
                                    <p:animClr clrSpc="hsl" dir="cw">
                                      <p:cBhvr>
                                        <p:cTn id="159" dur="500" fill="hold"/>
                                        <p:tgtEl>
                                          <p:spTgt spid="40"/>
                                        </p:tgtEl>
                                        <p:attrNameLst>
                                          <p:attrName>fillcolor</p:attrName>
                                        </p:attrNameLst>
                                      </p:cBhvr>
                                      <p:by>
                                        <p:hsl h="0" s="-12549" l="-25098"/>
                                      </p:by>
                                    </p:animClr>
                                    <p:animClr clrSpc="hsl" dir="cw">
                                      <p:cBhvr>
                                        <p:cTn id="160" dur="500" fill="hold"/>
                                        <p:tgtEl>
                                          <p:spTgt spid="40"/>
                                        </p:tgtEl>
                                        <p:attrNameLst>
                                          <p:attrName>stroke.color</p:attrName>
                                        </p:attrNameLst>
                                      </p:cBhvr>
                                      <p:by>
                                        <p:hsl h="0" s="-12549" l="-25098"/>
                                      </p:by>
                                    </p:animClr>
                                    <p:set>
                                      <p:cBhvr>
                                        <p:cTn id="161" dur="500" fill="hold"/>
                                        <p:tgtEl>
                                          <p:spTgt spid="40"/>
                                        </p:tgtEl>
                                        <p:attrNameLst>
                                          <p:attrName>fill.type</p:attrName>
                                        </p:attrNameLst>
                                      </p:cBhvr>
                                      <p:to>
                                        <p:strVal val="solid"/>
                                      </p:to>
                                    </p:set>
                                  </p:childTnLst>
                                </p:cTn>
                              </p:par>
                              <p:par>
                                <p:cTn id="162" presetID="24" presetClass="emph" presetSubtype="0" fill="hold" grpId="2" nodeType="withEffect">
                                  <p:stCondLst>
                                    <p:cond delay="0"/>
                                  </p:stCondLst>
                                  <p:childTnLst>
                                    <p:animClr clrSpc="hsl" dir="cw">
                                      <p:cBhvr override="childStyle">
                                        <p:cTn id="163" dur="500" fill="hold"/>
                                        <p:tgtEl>
                                          <p:spTgt spid="47"/>
                                        </p:tgtEl>
                                        <p:attrNameLst>
                                          <p:attrName>style.color</p:attrName>
                                        </p:attrNameLst>
                                      </p:cBhvr>
                                      <p:by>
                                        <p:hsl h="0" s="-12549" l="-25098"/>
                                      </p:by>
                                    </p:animClr>
                                    <p:animClr clrSpc="hsl" dir="cw">
                                      <p:cBhvr>
                                        <p:cTn id="164" dur="500" fill="hold"/>
                                        <p:tgtEl>
                                          <p:spTgt spid="47"/>
                                        </p:tgtEl>
                                        <p:attrNameLst>
                                          <p:attrName>fillcolor</p:attrName>
                                        </p:attrNameLst>
                                      </p:cBhvr>
                                      <p:by>
                                        <p:hsl h="0" s="-12549" l="-25098"/>
                                      </p:by>
                                    </p:animClr>
                                    <p:animClr clrSpc="hsl" dir="cw">
                                      <p:cBhvr>
                                        <p:cTn id="165" dur="500" fill="hold"/>
                                        <p:tgtEl>
                                          <p:spTgt spid="47"/>
                                        </p:tgtEl>
                                        <p:attrNameLst>
                                          <p:attrName>stroke.color</p:attrName>
                                        </p:attrNameLst>
                                      </p:cBhvr>
                                      <p:by>
                                        <p:hsl h="0" s="-12549" l="-25098"/>
                                      </p:by>
                                    </p:animClr>
                                    <p:set>
                                      <p:cBhvr>
                                        <p:cTn id="166" dur="500" fill="hold"/>
                                        <p:tgtEl>
                                          <p:spTgt spid="47"/>
                                        </p:tgtEl>
                                        <p:attrNameLst>
                                          <p:attrName>fill.type</p:attrName>
                                        </p:attrNameLst>
                                      </p:cBhvr>
                                      <p:to>
                                        <p:strVal val="solid"/>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67"/>
                                        </p:tgtEl>
                                        <p:attrNameLst>
                                          <p:attrName>style.visibility</p:attrName>
                                        </p:attrNameLst>
                                      </p:cBhvr>
                                      <p:to>
                                        <p:strVal val="visible"/>
                                      </p:to>
                                    </p:set>
                                    <p:animEffect transition="in" filter="wipe(left)">
                                      <p:cBhvr>
                                        <p:cTn id="171" dur="500"/>
                                        <p:tgtEl>
                                          <p:spTgt spid="67"/>
                                        </p:tgtEl>
                                      </p:cBhvr>
                                    </p:animEffect>
                                  </p:childTnLst>
                                </p:cTn>
                              </p:par>
                            </p:childTnLst>
                          </p:cTn>
                        </p:par>
                        <p:par>
                          <p:cTn id="172" fill="hold">
                            <p:stCondLst>
                              <p:cond delay="500"/>
                            </p:stCondLst>
                            <p:childTnLst>
                              <p:par>
                                <p:cTn id="173" presetID="42" presetClass="path" presetSubtype="0" accel="50000" decel="50000" fill="hold" grpId="1" nodeType="afterEffect">
                                  <p:stCondLst>
                                    <p:cond delay="0"/>
                                  </p:stCondLst>
                                  <p:childTnLst>
                                    <p:animMotion origin="layout" path="M 2.91667E-6 -2.96296E-6 L 0.11497 0.00093 " pathEditMode="relative" rAng="0" ptsTypes="AA">
                                      <p:cBhvr>
                                        <p:cTn id="174" dur="1000" fill="hold"/>
                                        <p:tgtEl>
                                          <p:spTgt spid="67"/>
                                        </p:tgtEl>
                                        <p:attrNameLst>
                                          <p:attrName>ppt_x</p:attrName>
                                          <p:attrName>ppt_y</p:attrName>
                                        </p:attrNameLst>
                                      </p:cBhvr>
                                      <p:rCtr x="5742" y="46"/>
                                    </p:animMotion>
                                  </p:childTnLst>
                                </p:cTn>
                              </p:par>
                            </p:childTnLst>
                          </p:cTn>
                        </p:par>
                        <p:par>
                          <p:cTn id="175" fill="hold">
                            <p:stCondLst>
                              <p:cond delay="1500"/>
                            </p:stCondLst>
                            <p:childTnLst>
                              <p:par>
                                <p:cTn id="176" presetID="42" presetClass="path" presetSubtype="0" accel="50000" decel="50000" fill="hold" grpId="2" nodeType="afterEffect">
                                  <p:stCondLst>
                                    <p:cond delay="0"/>
                                  </p:stCondLst>
                                  <p:childTnLst>
                                    <p:animMotion origin="layout" path="M 0.11497 0.00093 L 0.23828 0.00093 " pathEditMode="relative" rAng="0" ptsTypes="AA">
                                      <p:cBhvr>
                                        <p:cTn id="177" dur="1000" fill="hold"/>
                                        <p:tgtEl>
                                          <p:spTgt spid="67"/>
                                        </p:tgtEl>
                                        <p:attrNameLst>
                                          <p:attrName>ppt_x</p:attrName>
                                          <p:attrName>ppt_y</p:attrName>
                                        </p:attrNameLst>
                                      </p:cBhvr>
                                      <p:rCtr x="6159" y="0"/>
                                    </p:animMotion>
                                  </p:childTnLst>
                                </p:cTn>
                              </p:par>
                            </p:childTnLst>
                          </p:cTn>
                        </p:par>
                        <p:par>
                          <p:cTn id="178" fill="hold">
                            <p:stCondLst>
                              <p:cond delay="2500"/>
                            </p:stCondLst>
                            <p:childTnLst>
                              <p:par>
                                <p:cTn id="179" presetID="42" presetClass="path" presetSubtype="0" accel="50000" decel="50000" fill="hold" grpId="3" nodeType="afterEffect">
                                  <p:stCondLst>
                                    <p:cond delay="0"/>
                                  </p:stCondLst>
                                  <p:childTnLst>
                                    <p:animMotion origin="layout" path="M 0.23828 0.00093 L 0.38177 -0.10602 " pathEditMode="relative" rAng="0" ptsTypes="AA">
                                      <p:cBhvr>
                                        <p:cTn id="180" dur="1000" fill="hold"/>
                                        <p:tgtEl>
                                          <p:spTgt spid="67"/>
                                        </p:tgtEl>
                                        <p:attrNameLst>
                                          <p:attrName>ppt_x</p:attrName>
                                          <p:attrName>ppt_y</p:attrName>
                                        </p:attrNameLst>
                                      </p:cBhvr>
                                      <p:rCtr x="7174" y="-5347"/>
                                    </p:animMotion>
                                  </p:childTnLst>
                                </p:cTn>
                              </p:par>
                            </p:childTnLst>
                          </p:cTn>
                        </p:par>
                        <p:par>
                          <p:cTn id="181" fill="hold">
                            <p:stCondLst>
                              <p:cond delay="3500"/>
                            </p:stCondLst>
                            <p:childTnLst>
                              <p:par>
                                <p:cTn id="182" presetID="42" presetClass="path" presetSubtype="0" accel="50000" decel="50000" fill="hold" grpId="4" nodeType="afterEffect">
                                  <p:stCondLst>
                                    <p:cond delay="0"/>
                                  </p:stCondLst>
                                  <p:childTnLst>
                                    <p:animMotion origin="layout" path="M 0.38177 -0.10602 L 0.522 0.00093 " pathEditMode="relative" rAng="0" ptsTypes="AA">
                                      <p:cBhvr>
                                        <p:cTn id="183" dur="1000" fill="hold"/>
                                        <p:tgtEl>
                                          <p:spTgt spid="67"/>
                                        </p:tgtEl>
                                        <p:attrNameLst>
                                          <p:attrName>ppt_x</p:attrName>
                                          <p:attrName>ppt_y</p:attrName>
                                        </p:attrNameLst>
                                      </p:cBhvr>
                                      <p:rCtr x="7005" y="5347"/>
                                    </p:animMotion>
                                  </p:childTnLst>
                                </p:cTn>
                              </p:par>
                            </p:childTnLst>
                          </p:cTn>
                        </p:par>
                        <p:par>
                          <p:cTn id="184" fill="hold">
                            <p:stCondLst>
                              <p:cond delay="4500"/>
                            </p:stCondLst>
                            <p:childTnLst>
                              <p:par>
                                <p:cTn id="185" presetID="22" presetClass="entr" presetSubtype="8" fill="hold" nodeType="afterEffect">
                                  <p:stCondLst>
                                    <p:cond delay="0"/>
                                  </p:stCondLst>
                                  <p:childTnLst>
                                    <p:set>
                                      <p:cBhvr>
                                        <p:cTn id="186" dur="1" fill="hold">
                                          <p:stCondLst>
                                            <p:cond delay="0"/>
                                          </p:stCondLst>
                                        </p:cTn>
                                        <p:tgtEl>
                                          <p:spTgt spid="68"/>
                                        </p:tgtEl>
                                        <p:attrNameLst>
                                          <p:attrName>style.visibility</p:attrName>
                                        </p:attrNameLst>
                                      </p:cBhvr>
                                      <p:to>
                                        <p:strVal val="visible"/>
                                      </p:to>
                                    </p:set>
                                    <p:animEffect transition="in" filter="wipe(left)">
                                      <p:cBhvr>
                                        <p:cTn id="187" dur="500"/>
                                        <p:tgtEl>
                                          <p:spTgt spid="68"/>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xit" presetSubtype="0" fill="hold" grpId="5" nodeType="clickEffect">
                                  <p:stCondLst>
                                    <p:cond delay="0"/>
                                  </p:stCondLst>
                                  <p:childTnLst>
                                    <p:animEffect transition="out" filter="fade">
                                      <p:cBhvr>
                                        <p:cTn id="191" dur="500"/>
                                        <p:tgtEl>
                                          <p:spTgt spid="67"/>
                                        </p:tgtEl>
                                      </p:cBhvr>
                                    </p:animEffect>
                                    <p:set>
                                      <p:cBhvr>
                                        <p:cTn id="192" dur="1" fill="hold">
                                          <p:stCondLst>
                                            <p:cond delay="499"/>
                                          </p:stCondLst>
                                        </p:cTn>
                                        <p:tgtEl>
                                          <p:spTgt spid="67"/>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68"/>
                                        </p:tgtEl>
                                      </p:cBhvr>
                                    </p:animEffect>
                                    <p:set>
                                      <p:cBhvr>
                                        <p:cTn id="195"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0" grpId="2" animBg="1"/>
      <p:bldP spid="41" grpId="0" animBg="1"/>
      <p:bldP spid="42" grpId="0" animBg="1"/>
      <p:bldP spid="42" grpId="1" animBg="1"/>
      <p:bldP spid="42" grpId="2" animBg="1"/>
      <p:bldP spid="43" grpId="0" animBg="1"/>
      <p:bldP spid="43" grpId="1" animBg="1"/>
      <p:bldP spid="44" grpId="0" animBg="1"/>
      <p:bldP spid="44" grpId="1" animBg="1"/>
      <p:bldP spid="44" grpId="2" animBg="1"/>
      <p:bldP spid="45" grpId="0" animBg="1"/>
      <p:bldP spid="45" grpId="1" animBg="1"/>
      <p:bldP spid="45" grpId="2" animBg="1"/>
      <p:bldP spid="46" grpId="0" animBg="1"/>
      <p:bldP spid="46" grpId="1" animBg="1"/>
      <p:bldP spid="47" grpId="0" animBg="1"/>
      <p:bldP spid="47" grpId="1" animBg="1"/>
      <p:bldP spid="47" grpId="2" animBg="1"/>
      <p:bldP spid="48" grpId="0" animBg="1"/>
      <p:bldP spid="48" grpId="1" animBg="1"/>
      <p:bldP spid="49" grpId="0" animBg="1"/>
      <p:bldP spid="50" grpId="0" animBg="1"/>
      <p:bldP spid="50" grpId="1" animBg="1"/>
      <p:bldP spid="51" grpId="0" animBg="1"/>
      <p:bldP spid="63" grpId="0" animBg="1"/>
      <p:bldP spid="63" grpId="1" animBg="1"/>
      <p:bldP spid="63" grpId="2" animBg="1"/>
      <p:bldP spid="63" grpId="3" animBg="1"/>
      <p:bldP spid="63" grpId="4" animBg="1"/>
      <p:bldP spid="63" grpId="5" animBg="1"/>
      <p:bldP spid="64" grpId="0" animBg="1"/>
      <p:bldP spid="64" grpId="1" animBg="1"/>
      <p:bldP spid="64" grpId="2" animBg="1"/>
      <p:bldP spid="64" grpId="3" animBg="1"/>
      <p:bldP spid="67" grpId="0" animBg="1"/>
      <p:bldP spid="67" grpId="1" animBg="1"/>
      <p:bldP spid="67" grpId="2" animBg="1"/>
      <p:bldP spid="67" grpId="3" animBg="1"/>
      <p:bldP spid="67" grpId="4" animBg="1"/>
      <p:bldP spid="67" grpId="5"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16" name="矩形 15"/>
          <p:cNvSpPr/>
          <p:nvPr/>
        </p:nvSpPr>
        <p:spPr>
          <a:xfrm>
            <a:off x="474122" y="1272872"/>
            <a:ext cx="1560042" cy="492443"/>
          </a:xfrm>
          <a:prstGeom prst="rect">
            <a:avLst/>
          </a:prstGeom>
        </p:spPr>
        <p:txBody>
          <a:bodyPr wrap="none">
            <a:spAutoFit/>
          </a:bodyPr>
          <a:lstStyle/>
          <a:p>
            <a:pPr lvl="0">
              <a:lnSpc>
                <a:spcPct val="130000"/>
              </a:lnSpc>
            </a:pPr>
            <a:r>
              <a:rPr lang="en-US" altLang="zh-CN" sz="2000" b="1" dirty="0">
                <a:solidFill>
                  <a:schemeClr val="accent1"/>
                </a:solidFill>
              </a:rPr>
              <a:t>GAN</a:t>
            </a:r>
            <a:r>
              <a:rPr lang="zh-CN" altLang="en-US" sz="2000" b="1" dirty="0">
                <a:solidFill>
                  <a:schemeClr val="accent1"/>
                </a:solidFill>
              </a:rPr>
              <a:t>的应用</a:t>
            </a:r>
            <a:endParaRPr lang="en-US" altLang="zh-CN" sz="2000" b="1" dirty="0">
              <a:solidFill>
                <a:schemeClr val="accent1"/>
              </a:solidFill>
            </a:endParaRPr>
          </a:p>
        </p:txBody>
      </p:sp>
      <p:pic>
        <p:nvPicPr>
          <p:cNvPr id="4" name="图片 3"/>
          <p:cNvPicPr>
            <a:picLocks noChangeAspect="1"/>
          </p:cNvPicPr>
          <p:nvPr/>
        </p:nvPicPr>
        <p:blipFill>
          <a:blip r:embed="rId3"/>
          <a:stretch>
            <a:fillRect/>
          </a:stretch>
        </p:blipFill>
        <p:spPr>
          <a:xfrm>
            <a:off x="474122" y="1765315"/>
            <a:ext cx="11288328" cy="3753742"/>
          </a:xfrm>
          <a:prstGeom prst="rect">
            <a:avLst/>
          </a:prstGeom>
        </p:spPr>
      </p:pic>
      <p:pic>
        <p:nvPicPr>
          <p:cNvPr id="6" name="图片 5"/>
          <p:cNvPicPr>
            <a:picLocks noChangeAspect="1"/>
          </p:cNvPicPr>
          <p:nvPr/>
        </p:nvPicPr>
        <p:blipFill>
          <a:blip r:embed="rId4"/>
          <a:stretch>
            <a:fillRect/>
          </a:stretch>
        </p:blipFill>
        <p:spPr>
          <a:xfrm>
            <a:off x="2750850" y="1272872"/>
            <a:ext cx="6414922" cy="5212124"/>
          </a:xfrm>
          <a:prstGeom prst="rect">
            <a:avLst/>
          </a:prstGeom>
        </p:spPr>
      </p:pic>
      <p:pic>
        <p:nvPicPr>
          <p:cNvPr id="7" name="图片 6"/>
          <p:cNvPicPr>
            <a:picLocks noChangeAspect="1"/>
          </p:cNvPicPr>
          <p:nvPr/>
        </p:nvPicPr>
        <p:blipFill>
          <a:blip r:embed="rId5"/>
          <a:stretch>
            <a:fillRect/>
          </a:stretch>
        </p:blipFill>
        <p:spPr>
          <a:xfrm>
            <a:off x="2380411" y="1272872"/>
            <a:ext cx="7155800" cy="4549534"/>
          </a:xfrm>
          <a:prstGeom prst="rect">
            <a:avLst/>
          </a:prstGeom>
        </p:spPr>
      </p:pic>
    </p:spTree>
    <p:extLst>
      <p:ext uri="{BB962C8B-B14F-4D97-AF65-F5344CB8AC3E}">
        <p14:creationId xmlns:p14="http://schemas.microsoft.com/office/powerpoint/2010/main" val="13656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500"/>
                                        <p:tgtEl>
                                          <p:spTgt spid="4"/>
                                        </p:tgtEl>
                                        <p:attrNameLst>
                                          <p:attrName>ppt_w</p:attrName>
                                        </p:attrNameLst>
                                      </p:cBhvr>
                                      <p:tavLst>
                                        <p:tav tm="0">
                                          <p:val>
                                            <p:strVal val="ppt_w"/>
                                          </p:val>
                                        </p:tav>
                                        <p:tav tm="100000">
                                          <p:val>
                                            <p:fltVal val="0"/>
                                          </p:val>
                                        </p:tav>
                                      </p:tavLst>
                                    </p:anim>
                                    <p:anim calcmode="lin" valueType="num">
                                      <p:cBhvr>
                                        <p:cTn id="15" dur="500"/>
                                        <p:tgtEl>
                                          <p:spTgt spid="4"/>
                                        </p:tgtEl>
                                        <p:attrNameLst>
                                          <p:attrName>ppt_h</p:attrName>
                                        </p:attrNameLst>
                                      </p:cBhvr>
                                      <p:tavLst>
                                        <p:tav tm="0">
                                          <p:val>
                                            <p:strVal val="ppt_h"/>
                                          </p:val>
                                        </p:tav>
                                        <p:tav tm="100000">
                                          <p:val>
                                            <p:fltVal val="0"/>
                                          </p:val>
                                        </p:tav>
                                      </p:tavLst>
                                    </p:anim>
                                    <p:anim calcmode="lin" valueType="num">
                                      <p:cBhvr>
                                        <p:cTn id="16" dur="500"/>
                                        <p:tgtEl>
                                          <p:spTgt spid="4"/>
                                        </p:tgtEl>
                                        <p:attrNameLst>
                                          <p:attrName>style.rotation</p:attrName>
                                        </p:attrNameLst>
                                      </p:cBhvr>
                                      <p:tavLst>
                                        <p:tav tm="0">
                                          <p:val>
                                            <p:fltVal val="0"/>
                                          </p:val>
                                        </p:tav>
                                        <p:tav tm="100000">
                                          <p:val>
                                            <p:fltVal val="90"/>
                                          </p:val>
                                        </p:tav>
                                      </p:tavLst>
                                    </p:anim>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nodeType="clickEffect">
                                  <p:stCondLst>
                                    <p:cond delay="0"/>
                                  </p:stCondLst>
                                  <p:childTnLst>
                                    <p:animEffect transition="out" filter="barn(inVertic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en-US" altLang="zh-CN" dirty="0"/>
              <a:t>Wasserstein GAN</a:t>
            </a:r>
            <a:endParaRPr kumimoji="1" lang="zh-CN" altLang="en-US" dirty="0"/>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传统</a:t>
            </a:r>
            <a:r>
              <a:rPr kumimoji="1" lang="en-US" altLang="zh-CN" dirty="0"/>
              <a:t>GAN</a:t>
            </a:r>
            <a:r>
              <a:rPr kumimoji="1" lang="zh-CN" altLang="en-US" dirty="0"/>
              <a:t>的不足</a:t>
            </a:r>
          </a:p>
        </p:txBody>
      </p:sp>
      <p:sp>
        <p:nvSpPr>
          <p:cNvPr id="11" name="矩形 10"/>
          <p:cNvSpPr/>
          <p:nvPr/>
        </p:nvSpPr>
        <p:spPr>
          <a:xfrm>
            <a:off x="2203644" y="1712880"/>
            <a:ext cx="4288353" cy="492443"/>
          </a:xfrm>
          <a:prstGeom prst="rect">
            <a:avLst/>
          </a:prstGeom>
        </p:spPr>
        <p:txBody>
          <a:bodyPr wrap="none">
            <a:spAutoFit/>
          </a:bodyPr>
          <a:lstStyle/>
          <a:p>
            <a:pPr lvl="0">
              <a:lnSpc>
                <a:spcPct val="130000"/>
              </a:lnSpc>
            </a:pPr>
            <a:r>
              <a:rPr lang="zh-CN" altLang="en-US" sz="2000" b="1" dirty="0">
                <a:solidFill>
                  <a:srgbClr val="4355BE"/>
                </a:solidFill>
              </a:rPr>
              <a:t>判别</a:t>
            </a:r>
            <a:r>
              <a:rPr lang="zh-CN" altLang="en-US" sz="2000" b="1" dirty="0">
                <a:solidFill>
                  <a:schemeClr val="accent2">
                    <a:lumMod val="75000"/>
                  </a:schemeClr>
                </a:solidFill>
              </a:rPr>
              <a:t>器</a:t>
            </a:r>
            <a:r>
              <a:rPr lang="zh-CN" altLang="en-US" sz="2000" b="1" dirty="0">
                <a:solidFill>
                  <a:srgbClr val="4355BE"/>
                </a:solidFill>
              </a:rPr>
              <a:t>越好，</a:t>
            </a:r>
            <a:r>
              <a:rPr lang="zh-CN" altLang="en-US" sz="2000" b="1" dirty="0">
                <a:solidFill>
                  <a:schemeClr val="accent2">
                    <a:lumMod val="75000"/>
                  </a:schemeClr>
                </a:solidFill>
              </a:rPr>
              <a:t>生成器梯度消失越严重</a:t>
            </a:r>
            <a:endParaRPr lang="en-US" altLang="zh-CN" sz="2000" b="1" dirty="0">
              <a:solidFill>
                <a:schemeClr val="accent2">
                  <a:lumMod val="75000"/>
                </a:schemeClr>
              </a:solidFill>
            </a:endParaRPr>
          </a:p>
        </p:txBody>
      </p:sp>
      <p:grpSp>
        <p:nvGrpSpPr>
          <p:cNvPr id="4" name="组合 3"/>
          <p:cNvGrpSpPr/>
          <p:nvPr/>
        </p:nvGrpSpPr>
        <p:grpSpPr>
          <a:xfrm>
            <a:off x="999702" y="1584772"/>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5" name="矩形 14"/>
          <p:cNvSpPr/>
          <p:nvPr/>
        </p:nvSpPr>
        <p:spPr>
          <a:xfrm>
            <a:off x="2203645" y="3636039"/>
            <a:ext cx="5523036" cy="1292662"/>
          </a:xfrm>
          <a:prstGeom prst="rect">
            <a:avLst/>
          </a:prstGeom>
        </p:spPr>
        <p:txBody>
          <a:bodyPr wrap="square">
            <a:spAutoFit/>
          </a:bodyPr>
          <a:lstStyle/>
          <a:p>
            <a:pPr lvl="0">
              <a:lnSpc>
                <a:spcPct val="130000"/>
              </a:lnSpc>
            </a:pPr>
            <a:r>
              <a:rPr lang="zh-CN" altLang="en-US" sz="2000" b="1" dirty="0">
                <a:solidFill>
                  <a:srgbClr val="4355BE"/>
                </a:solidFill>
              </a:rPr>
              <a:t>最小化第二种生成器</a:t>
            </a:r>
            <a:r>
              <a:rPr lang="en-US" altLang="zh-CN" sz="2000" b="1" dirty="0">
                <a:solidFill>
                  <a:srgbClr val="4355BE"/>
                </a:solidFill>
              </a:rPr>
              <a:t>loss</a:t>
            </a:r>
            <a:r>
              <a:rPr lang="zh-CN" altLang="en-US" sz="2000" b="1" dirty="0">
                <a:solidFill>
                  <a:srgbClr val="4355BE"/>
                </a:solidFill>
              </a:rPr>
              <a:t>函数，会等价于最小化一个不合理的距离衡量，导致两个问题，一是梯度不稳定，二是多样性不足。</a:t>
            </a:r>
            <a:endParaRPr lang="en-US" altLang="zh-CN" sz="2000" b="1" dirty="0">
              <a:solidFill>
                <a:srgbClr val="4355BE"/>
              </a:solidFill>
            </a:endParaRPr>
          </a:p>
        </p:txBody>
      </p:sp>
      <p:grpSp>
        <p:nvGrpSpPr>
          <p:cNvPr id="5" name="组合 4"/>
          <p:cNvGrpSpPr/>
          <p:nvPr/>
        </p:nvGrpSpPr>
        <p:grpSpPr>
          <a:xfrm>
            <a:off x="1029904" y="3836094"/>
            <a:ext cx="826145" cy="814582"/>
            <a:chOff x="7056679" y="3990986"/>
            <a:chExt cx="826145" cy="814582"/>
          </a:xfrm>
        </p:grpSpPr>
        <p:sp>
          <p:nvSpPr>
            <p:cNvPr id="13" name="矩形 12"/>
            <p:cNvSpPr/>
            <p:nvPr/>
          </p:nvSpPr>
          <p:spPr>
            <a:xfrm flipV="1">
              <a:off x="7117085" y="3990988"/>
              <a:ext cx="765739" cy="45719"/>
            </a:xfrm>
            <a:prstGeom prst="rect">
              <a:avLst/>
            </a:prstGeom>
            <a:solidFill>
              <a:srgbClr val="435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4355BE"/>
                </a:solidFill>
              </a:endParaRPr>
            </a:p>
          </p:txBody>
        </p:sp>
        <p:sp>
          <p:nvSpPr>
            <p:cNvPr id="16" name="矩形 15"/>
            <p:cNvSpPr/>
            <p:nvPr/>
          </p:nvSpPr>
          <p:spPr>
            <a:xfrm>
              <a:off x="7056679" y="3990986"/>
              <a:ext cx="816249" cy="814582"/>
            </a:xfrm>
            <a:prstGeom prst="rect">
              <a:avLst/>
            </a:prstGeom>
          </p:spPr>
          <p:txBody>
            <a:bodyPr wrap="none">
              <a:spAutoFit/>
            </a:bodyPr>
            <a:lstStyle/>
            <a:p>
              <a:pPr lvl="0">
                <a:lnSpc>
                  <a:spcPct val="130000"/>
                </a:lnSpc>
              </a:pPr>
              <a:r>
                <a:rPr lang="en-US" altLang="zh-CN" sz="4000" b="1" dirty="0">
                  <a:solidFill>
                    <a:srgbClr val="4355BE"/>
                  </a:solidFill>
                </a:rPr>
                <a:t>02</a:t>
              </a:r>
            </a:p>
          </p:txBody>
        </p:sp>
      </p:grpSp>
    </p:spTree>
    <p:extLst>
      <p:ext uri="{BB962C8B-B14F-4D97-AF65-F5344CB8AC3E}">
        <p14:creationId xmlns:p14="http://schemas.microsoft.com/office/powerpoint/2010/main" val="120626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Wasserstein GAN</a:t>
            </a:r>
            <a:r>
              <a:rPr kumimoji="1" lang="zh-CN" altLang="en-US" dirty="0"/>
              <a:t>优点</a:t>
            </a:r>
          </a:p>
        </p:txBody>
      </p:sp>
      <p:grpSp>
        <p:nvGrpSpPr>
          <p:cNvPr id="8" name="组合 7"/>
          <p:cNvGrpSpPr/>
          <p:nvPr/>
        </p:nvGrpSpPr>
        <p:grpSpPr>
          <a:xfrm>
            <a:off x="999702" y="1584772"/>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1" name="矩形 10"/>
          <p:cNvSpPr/>
          <p:nvPr/>
        </p:nvSpPr>
        <p:spPr>
          <a:xfrm>
            <a:off x="2203644" y="1634318"/>
            <a:ext cx="6319870" cy="892552"/>
          </a:xfrm>
          <a:prstGeom prst="rect">
            <a:avLst/>
          </a:prstGeom>
        </p:spPr>
        <p:txBody>
          <a:bodyPr wrap="square">
            <a:spAutoFit/>
          </a:bodyPr>
          <a:lstStyle/>
          <a:p>
            <a:pPr lvl="0">
              <a:lnSpc>
                <a:spcPct val="130000"/>
              </a:lnSpc>
            </a:pPr>
            <a:r>
              <a:rPr lang="zh-CN" altLang="en-US" sz="2000" b="1" dirty="0">
                <a:solidFill>
                  <a:srgbClr val="4355BE"/>
                </a:solidFill>
              </a:rPr>
              <a:t>即使两个分布没有重叠或者重叠可忽略，</a:t>
            </a:r>
            <a:r>
              <a:rPr lang="en-US" altLang="zh-CN" sz="2000" b="1" dirty="0">
                <a:solidFill>
                  <a:srgbClr val="4355BE"/>
                </a:solidFill>
              </a:rPr>
              <a:t>Wasserstein</a:t>
            </a:r>
            <a:r>
              <a:rPr lang="zh-CN" altLang="en-US" sz="2000" b="1" dirty="0">
                <a:solidFill>
                  <a:srgbClr val="4355BE"/>
                </a:solidFill>
              </a:rPr>
              <a:t>距离仍能够反映它们的远近。</a:t>
            </a:r>
            <a:endParaRPr lang="en-US" altLang="zh-CN" sz="2000" b="1" dirty="0">
              <a:solidFill>
                <a:schemeClr val="accent2">
                  <a:lumMod val="75000"/>
                </a:schemeClr>
              </a:solidFill>
            </a:endParaRPr>
          </a:p>
        </p:txBody>
      </p:sp>
      <p:grpSp>
        <p:nvGrpSpPr>
          <p:cNvPr id="12" name="组合 11"/>
          <p:cNvGrpSpPr/>
          <p:nvPr/>
        </p:nvGrpSpPr>
        <p:grpSpPr>
          <a:xfrm>
            <a:off x="999702" y="3067040"/>
            <a:ext cx="826145" cy="814582"/>
            <a:chOff x="7000452" y="1759156"/>
            <a:chExt cx="826145" cy="814582"/>
          </a:xfrm>
        </p:grpSpPr>
        <p:sp>
          <p:nvSpPr>
            <p:cNvPr id="13" name="矩形 12"/>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15" name="矩形 14"/>
          <p:cNvSpPr/>
          <p:nvPr/>
        </p:nvSpPr>
        <p:spPr>
          <a:xfrm>
            <a:off x="2203644" y="3108943"/>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解决原始</a:t>
            </a:r>
            <a:r>
              <a:rPr lang="en-US" altLang="zh-CN" sz="2000" b="1" dirty="0">
                <a:solidFill>
                  <a:schemeClr val="accent2">
                    <a:lumMod val="75000"/>
                  </a:schemeClr>
                </a:solidFill>
              </a:rPr>
              <a:t>GAN</a:t>
            </a:r>
            <a:r>
              <a:rPr lang="zh-CN" altLang="en-US" sz="2000" b="1" dirty="0">
                <a:solidFill>
                  <a:schemeClr val="accent2">
                    <a:lumMod val="75000"/>
                  </a:schemeClr>
                </a:solidFill>
              </a:rPr>
              <a:t>训练不稳定的问题</a:t>
            </a:r>
            <a:endParaRPr lang="en-US" altLang="zh-CN" sz="2000" b="1" dirty="0">
              <a:solidFill>
                <a:schemeClr val="accent2">
                  <a:lumMod val="75000"/>
                </a:schemeClr>
              </a:solidFill>
            </a:endParaRPr>
          </a:p>
        </p:txBody>
      </p:sp>
      <p:grpSp>
        <p:nvGrpSpPr>
          <p:cNvPr id="17" name="组合 16"/>
          <p:cNvGrpSpPr/>
          <p:nvPr/>
        </p:nvGrpSpPr>
        <p:grpSpPr>
          <a:xfrm>
            <a:off x="999702" y="4471338"/>
            <a:ext cx="826145" cy="814582"/>
            <a:chOff x="7000452" y="1759156"/>
            <a:chExt cx="826145" cy="814582"/>
          </a:xfrm>
        </p:grpSpPr>
        <p:sp>
          <p:nvSpPr>
            <p:cNvPr id="18" name="矩形 17"/>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0" name="矩形 19"/>
          <p:cNvSpPr/>
          <p:nvPr/>
        </p:nvSpPr>
        <p:spPr>
          <a:xfrm>
            <a:off x="2203644" y="4517061"/>
            <a:ext cx="6319870" cy="492443"/>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拥有一个可以指示训练进度的指标：判别器的损失函数</a:t>
            </a:r>
            <a:endParaRPr lang="en-US" altLang="zh-CN" sz="2000" b="1" dirty="0">
              <a:solidFill>
                <a:schemeClr val="accent2">
                  <a:lumMod val="75000"/>
                </a:schemeClr>
              </a:solidFill>
            </a:endParaRPr>
          </a:p>
        </p:txBody>
      </p:sp>
      <p:grpSp>
        <p:nvGrpSpPr>
          <p:cNvPr id="21" name="组合 20"/>
          <p:cNvGrpSpPr/>
          <p:nvPr/>
        </p:nvGrpSpPr>
        <p:grpSpPr>
          <a:xfrm>
            <a:off x="999702" y="5875636"/>
            <a:ext cx="826145" cy="814582"/>
            <a:chOff x="7000452" y="1759156"/>
            <a:chExt cx="826145" cy="814582"/>
          </a:xfrm>
        </p:grpSpPr>
        <p:sp>
          <p:nvSpPr>
            <p:cNvPr id="22" name="矩形 21"/>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24" name="矩形 23"/>
          <p:cNvSpPr/>
          <p:nvPr/>
        </p:nvSpPr>
        <p:spPr>
          <a:xfrm>
            <a:off x="2203644" y="5921359"/>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简单的全连接网络即可进行训练</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16167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4" grpId="0"/>
    </p:bldLst>
  </p:timing>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903</TotalTime>
  <Words>2916</Words>
  <Application>Microsoft Office PowerPoint</Application>
  <PresentationFormat>宽屏</PresentationFormat>
  <Paragraphs>217</Paragraphs>
  <Slides>27</Slides>
  <Notes>11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27</vt:i4>
      </vt:variant>
    </vt:vector>
  </HeadingPairs>
  <TitlesOfParts>
    <vt:vector size="36" baseType="lpstr">
      <vt:lpstr>等线</vt:lpstr>
      <vt:lpstr>宋体</vt:lpstr>
      <vt:lpstr>微软雅黑</vt:lpstr>
      <vt:lpstr>微软雅黑</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王悦</cp:lastModifiedBy>
  <cp:revision>175</cp:revision>
  <dcterms:created xsi:type="dcterms:W3CDTF">2015-08-18T02:51:41Z</dcterms:created>
  <dcterms:modified xsi:type="dcterms:W3CDTF">2017-06-04T03:14:35Z</dcterms:modified>
  <cp:category/>
</cp:coreProperties>
</file>